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404" r:id="rId3"/>
    <p:sldId id="298" r:id="rId4"/>
    <p:sldId id="295" r:id="rId5"/>
    <p:sldId id="373" r:id="rId6"/>
    <p:sldId id="278" r:id="rId7"/>
    <p:sldId id="277" r:id="rId8"/>
    <p:sldId id="286" r:id="rId9"/>
    <p:sldId id="376" r:id="rId10"/>
    <p:sldId id="428" r:id="rId11"/>
    <p:sldId id="430" r:id="rId12"/>
    <p:sldId id="431" r:id="rId13"/>
    <p:sldId id="429" r:id="rId14"/>
    <p:sldId id="433" r:id="rId15"/>
    <p:sldId id="423" r:id="rId16"/>
    <p:sldId id="425" r:id="rId17"/>
    <p:sldId id="409" r:id="rId18"/>
    <p:sldId id="397" r:id="rId19"/>
    <p:sldId id="382" r:id="rId20"/>
    <p:sldId id="411" r:id="rId21"/>
    <p:sldId id="412" r:id="rId22"/>
    <p:sldId id="413" r:id="rId23"/>
    <p:sldId id="414" r:id="rId24"/>
    <p:sldId id="415" r:id="rId25"/>
    <p:sldId id="418" r:id="rId26"/>
    <p:sldId id="392" r:id="rId27"/>
    <p:sldId id="393" r:id="rId28"/>
    <p:sldId id="290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9159" autoAdjust="0"/>
  </p:normalViewPr>
  <p:slideViewPr>
    <p:cSldViewPr snapToGrid="0">
      <p:cViewPr varScale="1">
        <p:scale>
          <a:sx n="64" d="100"/>
          <a:sy n="64" d="100"/>
        </p:scale>
        <p:origin x="9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D21255-7DC2-4FC7-AB60-16E18AFCBE2C}" type="doc">
      <dgm:prSet loTypeId="urn:microsoft.com/office/officeart/2005/8/layout/vProcess5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4189108-EDE8-4C9E-804F-1D263703AB91}">
      <dgm:prSet phldrT="[Text]" custT="1"/>
      <dgm:spPr/>
      <dgm:t>
        <a:bodyPr/>
        <a:lstStyle/>
        <a:p>
          <a:endParaRPr lang="en-US" sz="3600" dirty="0"/>
        </a:p>
      </dgm:t>
    </dgm:pt>
    <dgm:pt modelId="{BF605600-5A5C-4CCF-BDB3-8A719B88D2A6}" type="parTrans" cxnId="{0BD1A17A-EA3D-4369-8A2B-97B49E192489}">
      <dgm:prSet/>
      <dgm:spPr/>
      <dgm:t>
        <a:bodyPr/>
        <a:lstStyle/>
        <a:p>
          <a:endParaRPr lang="en-US"/>
        </a:p>
      </dgm:t>
    </dgm:pt>
    <dgm:pt modelId="{2ABEC5E5-592C-4205-B0E2-12BD9B885F9C}" type="sibTrans" cxnId="{0BD1A17A-EA3D-4369-8A2B-97B49E192489}">
      <dgm:prSet/>
      <dgm:spPr/>
      <dgm:t>
        <a:bodyPr/>
        <a:lstStyle/>
        <a:p>
          <a:endParaRPr lang="en-US"/>
        </a:p>
      </dgm:t>
    </dgm:pt>
    <dgm:pt modelId="{608FEB6B-7B5D-48D5-99BD-1839FCCCECAF}">
      <dgm:prSet/>
      <dgm:spPr/>
      <dgm:t>
        <a:bodyPr/>
        <a:lstStyle/>
        <a:p>
          <a:endParaRPr lang="en-US" dirty="0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8B4E71D8-F94D-47A0-9AEF-EAFC34956C89}" type="parTrans" cxnId="{91A3E1A9-26D7-42FA-96F5-6BA0D44AE97D}">
      <dgm:prSet/>
      <dgm:spPr/>
      <dgm:t>
        <a:bodyPr/>
        <a:lstStyle/>
        <a:p>
          <a:endParaRPr lang="en-US"/>
        </a:p>
      </dgm:t>
    </dgm:pt>
    <dgm:pt modelId="{9ADD8A77-E7F7-4D33-B4DD-29A3596E1F7D}" type="sibTrans" cxnId="{91A3E1A9-26D7-42FA-96F5-6BA0D44AE97D}">
      <dgm:prSet/>
      <dgm:spPr/>
      <dgm:t>
        <a:bodyPr/>
        <a:lstStyle/>
        <a:p>
          <a:endParaRPr lang="en-US"/>
        </a:p>
      </dgm:t>
    </dgm:pt>
    <dgm:pt modelId="{56BF7489-F623-497D-89D5-27D87C153734}" type="pres">
      <dgm:prSet presAssocID="{B4D21255-7DC2-4FC7-AB60-16E18AFCBE2C}" presName="outerComposite" presStyleCnt="0">
        <dgm:presLayoutVars>
          <dgm:chMax val="5"/>
          <dgm:dir/>
          <dgm:resizeHandles val="exact"/>
        </dgm:presLayoutVars>
      </dgm:prSet>
      <dgm:spPr/>
    </dgm:pt>
    <dgm:pt modelId="{56FA33B4-2521-4E7D-8242-A457E6090237}" type="pres">
      <dgm:prSet presAssocID="{B4D21255-7DC2-4FC7-AB60-16E18AFCBE2C}" presName="dummyMaxCanvas" presStyleCnt="0">
        <dgm:presLayoutVars/>
      </dgm:prSet>
      <dgm:spPr/>
    </dgm:pt>
    <dgm:pt modelId="{4EABF36C-B7C8-4455-AE46-E9965A2784E7}" type="pres">
      <dgm:prSet presAssocID="{B4D21255-7DC2-4FC7-AB60-16E18AFCBE2C}" presName="TwoNodes_1" presStyleLbl="node1" presStyleIdx="0" presStyleCnt="2" custLinFactNeighborX="467" custLinFactNeighborY="-10215">
        <dgm:presLayoutVars>
          <dgm:bulletEnabled val="1"/>
        </dgm:presLayoutVars>
      </dgm:prSet>
      <dgm:spPr/>
    </dgm:pt>
    <dgm:pt modelId="{AC7BBEE9-2DDA-4789-B87E-31C83334B731}" type="pres">
      <dgm:prSet presAssocID="{B4D21255-7DC2-4FC7-AB60-16E18AFCBE2C}" presName="TwoNodes_2" presStyleLbl="node1" presStyleIdx="1" presStyleCnt="2">
        <dgm:presLayoutVars>
          <dgm:bulletEnabled val="1"/>
        </dgm:presLayoutVars>
      </dgm:prSet>
      <dgm:spPr/>
    </dgm:pt>
    <dgm:pt modelId="{4D3ADC7C-8FF0-429F-9938-AA4636F975FE}" type="pres">
      <dgm:prSet presAssocID="{B4D21255-7DC2-4FC7-AB60-16E18AFCBE2C}" presName="TwoConn_1-2" presStyleLbl="fgAccFollowNode1" presStyleIdx="0" presStyleCnt="1" custScaleX="87179" custScaleY="89744" custLinFactX="-100000" custLinFactNeighborX="-172930" custLinFactNeighborY="354">
        <dgm:presLayoutVars>
          <dgm:bulletEnabled val="1"/>
        </dgm:presLayoutVars>
      </dgm:prSet>
      <dgm:spPr/>
    </dgm:pt>
    <dgm:pt modelId="{1F1B3597-3860-4F2E-B40D-7B33F962182B}" type="pres">
      <dgm:prSet presAssocID="{B4D21255-7DC2-4FC7-AB60-16E18AFCBE2C}" presName="TwoNodes_1_text" presStyleLbl="node1" presStyleIdx="1" presStyleCnt="2">
        <dgm:presLayoutVars>
          <dgm:bulletEnabled val="1"/>
        </dgm:presLayoutVars>
      </dgm:prSet>
      <dgm:spPr/>
    </dgm:pt>
    <dgm:pt modelId="{D7E6E40D-2C2D-40AD-AE38-9E532FBA084B}" type="pres">
      <dgm:prSet presAssocID="{B4D21255-7DC2-4FC7-AB60-16E18AFCBE2C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3138E220-EC65-4FC3-BE02-3638266EF1EB}" type="presOf" srcId="{608FEB6B-7B5D-48D5-99BD-1839FCCCECAF}" destId="{D7E6E40D-2C2D-40AD-AE38-9E532FBA084B}" srcOrd="1" destOrd="0" presId="urn:microsoft.com/office/officeart/2005/8/layout/vProcess5"/>
    <dgm:cxn modelId="{2BE1C771-B4CD-4CED-B724-20C9752E5D36}" type="presOf" srcId="{34189108-EDE8-4C9E-804F-1D263703AB91}" destId="{4EABF36C-B7C8-4455-AE46-E9965A2784E7}" srcOrd="0" destOrd="0" presId="urn:microsoft.com/office/officeart/2005/8/layout/vProcess5"/>
    <dgm:cxn modelId="{0BD1A17A-EA3D-4369-8A2B-97B49E192489}" srcId="{B4D21255-7DC2-4FC7-AB60-16E18AFCBE2C}" destId="{34189108-EDE8-4C9E-804F-1D263703AB91}" srcOrd="0" destOrd="0" parTransId="{BF605600-5A5C-4CCF-BDB3-8A719B88D2A6}" sibTransId="{2ABEC5E5-592C-4205-B0E2-12BD9B885F9C}"/>
    <dgm:cxn modelId="{E94BF18C-8D92-4C92-B71F-36BF06639455}" type="presOf" srcId="{34189108-EDE8-4C9E-804F-1D263703AB91}" destId="{1F1B3597-3860-4F2E-B40D-7B33F962182B}" srcOrd="1" destOrd="0" presId="urn:microsoft.com/office/officeart/2005/8/layout/vProcess5"/>
    <dgm:cxn modelId="{91A3E1A9-26D7-42FA-96F5-6BA0D44AE97D}" srcId="{B4D21255-7DC2-4FC7-AB60-16E18AFCBE2C}" destId="{608FEB6B-7B5D-48D5-99BD-1839FCCCECAF}" srcOrd="1" destOrd="0" parTransId="{8B4E71D8-F94D-47A0-9AEF-EAFC34956C89}" sibTransId="{9ADD8A77-E7F7-4D33-B4DD-29A3596E1F7D}"/>
    <dgm:cxn modelId="{C99208B5-915D-4A3E-9DE2-0AEA9ED47F7B}" type="presOf" srcId="{608FEB6B-7B5D-48D5-99BD-1839FCCCECAF}" destId="{AC7BBEE9-2DDA-4789-B87E-31C83334B731}" srcOrd="0" destOrd="0" presId="urn:microsoft.com/office/officeart/2005/8/layout/vProcess5"/>
    <dgm:cxn modelId="{FF734AB7-252A-4614-9ED2-AF43EB2963B6}" type="presOf" srcId="{B4D21255-7DC2-4FC7-AB60-16E18AFCBE2C}" destId="{56BF7489-F623-497D-89D5-27D87C153734}" srcOrd="0" destOrd="0" presId="urn:microsoft.com/office/officeart/2005/8/layout/vProcess5"/>
    <dgm:cxn modelId="{343272D4-BC6D-4774-A29C-853353F67B9A}" type="presOf" srcId="{2ABEC5E5-592C-4205-B0E2-12BD9B885F9C}" destId="{4D3ADC7C-8FF0-429F-9938-AA4636F975FE}" srcOrd="0" destOrd="0" presId="urn:microsoft.com/office/officeart/2005/8/layout/vProcess5"/>
    <dgm:cxn modelId="{A6A0C16E-B067-452F-826A-DD69CE9075F3}" type="presParOf" srcId="{56BF7489-F623-497D-89D5-27D87C153734}" destId="{56FA33B4-2521-4E7D-8242-A457E6090237}" srcOrd="0" destOrd="0" presId="urn:microsoft.com/office/officeart/2005/8/layout/vProcess5"/>
    <dgm:cxn modelId="{5A721718-2431-4B1A-B46D-94E9314FAF85}" type="presParOf" srcId="{56BF7489-F623-497D-89D5-27D87C153734}" destId="{4EABF36C-B7C8-4455-AE46-E9965A2784E7}" srcOrd="1" destOrd="0" presId="urn:microsoft.com/office/officeart/2005/8/layout/vProcess5"/>
    <dgm:cxn modelId="{59FFD91A-58EB-4A10-8598-85AB93AE778B}" type="presParOf" srcId="{56BF7489-F623-497D-89D5-27D87C153734}" destId="{AC7BBEE9-2DDA-4789-B87E-31C83334B731}" srcOrd="2" destOrd="0" presId="urn:microsoft.com/office/officeart/2005/8/layout/vProcess5"/>
    <dgm:cxn modelId="{1FCA68A4-81D7-4CA8-ABFC-CF0DE0C07AAF}" type="presParOf" srcId="{56BF7489-F623-497D-89D5-27D87C153734}" destId="{4D3ADC7C-8FF0-429F-9938-AA4636F975FE}" srcOrd="3" destOrd="0" presId="urn:microsoft.com/office/officeart/2005/8/layout/vProcess5"/>
    <dgm:cxn modelId="{D9916D28-EFCE-4F7A-ABB8-18BC6D22C099}" type="presParOf" srcId="{56BF7489-F623-497D-89D5-27D87C153734}" destId="{1F1B3597-3860-4F2E-B40D-7B33F962182B}" srcOrd="4" destOrd="0" presId="urn:microsoft.com/office/officeart/2005/8/layout/vProcess5"/>
    <dgm:cxn modelId="{E2D6D836-E7F0-45FD-A36A-EB6C39F8A1EA}" type="presParOf" srcId="{56BF7489-F623-497D-89D5-27D87C153734}" destId="{D7E6E40D-2C2D-40AD-AE38-9E532FBA084B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8DD30C-B459-41E9-8FE6-BD3E0ADE2CCB}" type="doc">
      <dgm:prSet loTypeId="urn:microsoft.com/office/officeart/2005/8/layout/vProcess5" loCatId="process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3098621-EBC0-4B86-A673-09D7E0AF620D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Pertanyaan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Penelitian</a:t>
          </a:r>
          <a:endParaRPr lang="en-US" b="1" dirty="0">
            <a:solidFill>
              <a:schemeClr val="tx1"/>
            </a:solidFill>
          </a:endParaRPr>
        </a:p>
      </dgm:t>
    </dgm:pt>
    <dgm:pt modelId="{B16A40D0-89C9-4A35-8188-A119295E057B}" type="parTrans" cxnId="{C0E253EE-C9DB-407E-B803-B21E17DFB497}">
      <dgm:prSet/>
      <dgm:spPr/>
      <dgm:t>
        <a:bodyPr/>
        <a:lstStyle/>
        <a:p>
          <a:endParaRPr lang="en-US"/>
        </a:p>
      </dgm:t>
    </dgm:pt>
    <dgm:pt modelId="{42CDCA05-CB19-4FD7-BC47-4DF8D28FAA22}" type="sibTrans" cxnId="{C0E253EE-C9DB-407E-B803-B21E17DFB497}">
      <dgm:prSet/>
      <dgm:spPr/>
      <dgm:t>
        <a:bodyPr/>
        <a:lstStyle/>
        <a:p>
          <a:endParaRPr lang="en-US"/>
        </a:p>
      </dgm:t>
    </dgm:pt>
    <dgm:pt modelId="{959AF0E2-EF34-4494-8CB6-7BC22BB00DFF}" type="pres">
      <dgm:prSet presAssocID="{798DD30C-B459-41E9-8FE6-BD3E0ADE2CCB}" presName="outerComposite" presStyleCnt="0">
        <dgm:presLayoutVars>
          <dgm:chMax val="5"/>
          <dgm:dir/>
          <dgm:resizeHandles val="exact"/>
        </dgm:presLayoutVars>
      </dgm:prSet>
      <dgm:spPr/>
    </dgm:pt>
    <dgm:pt modelId="{101C5D7E-1FCB-4CF5-A680-E216EF7EEBC2}" type="pres">
      <dgm:prSet presAssocID="{798DD30C-B459-41E9-8FE6-BD3E0ADE2CCB}" presName="dummyMaxCanvas" presStyleCnt="0">
        <dgm:presLayoutVars/>
      </dgm:prSet>
      <dgm:spPr/>
    </dgm:pt>
    <dgm:pt modelId="{3135E30E-8475-435D-8A0D-16FD97145D44}" type="pres">
      <dgm:prSet presAssocID="{798DD30C-B459-41E9-8FE6-BD3E0ADE2CCB}" presName="OneNode_1" presStyleLbl="node1" presStyleIdx="0" presStyleCnt="1" custScaleX="56591" custScaleY="23753" custLinFactNeighborX="-7288" custLinFactNeighborY="-87170">
        <dgm:presLayoutVars>
          <dgm:bulletEnabled val="1"/>
        </dgm:presLayoutVars>
      </dgm:prSet>
      <dgm:spPr/>
    </dgm:pt>
  </dgm:ptLst>
  <dgm:cxnLst>
    <dgm:cxn modelId="{8373C84F-211E-4BF6-9A37-499E75353B2A}" type="presOf" srcId="{93098621-EBC0-4B86-A673-09D7E0AF620D}" destId="{3135E30E-8475-435D-8A0D-16FD97145D44}" srcOrd="0" destOrd="0" presId="urn:microsoft.com/office/officeart/2005/8/layout/vProcess5"/>
    <dgm:cxn modelId="{51B3757A-398F-4882-B4C1-D9E69B1A5C82}" type="presOf" srcId="{798DD30C-B459-41E9-8FE6-BD3E0ADE2CCB}" destId="{959AF0E2-EF34-4494-8CB6-7BC22BB00DFF}" srcOrd="0" destOrd="0" presId="urn:microsoft.com/office/officeart/2005/8/layout/vProcess5"/>
    <dgm:cxn modelId="{C0E253EE-C9DB-407E-B803-B21E17DFB497}" srcId="{798DD30C-B459-41E9-8FE6-BD3E0ADE2CCB}" destId="{93098621-EBC0-4B86-A673-09D7E0AF620D}" srcOrd="0" destOrd="0" parTransId="{B16A40D0-89C9-4A35-8188-A119295E057B}" sibTransId="{42CDCA05-CB19-4FD7-BC47-4DF8D28FAA22}"/>
    <dgm:cxn modelId="{6E37AA56-3455-41EF-8A60-3AB5E88D901F}" type="presParOf" srcId="{959AF0E2-EF34-4494-8CB6-7BC22BB00DFF}" destId="{101C5D7E-1FCB-4CF5-A680-E216EF7EEBC2}" srcOrd="0" destOrd="0" presId="urn:microsoft.com/office/officeart/2005/8/layout/vProcess5"/>
    <dgm:cxn modelId="{A59022BB-5738-42F4-80CA-4C8A8AC62ADF}" type="presParOf" srcId="{959AF0E2-EF34-4494-8CB6-7BC22BB00DFF}" destId="{3135E30E-8475-435D-8A0D-16FD97145D44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BF36C-B7C8-4455-AE46-E9965A2784E7}">
      <dsp:nvSpPr>
        <dsp:cNvPr id="0" name=""/>
        <dsp:cNvSpPr/>
      </dsp:nvSpPr>
      <dsp:spPr>
        <a:xfrm>
          <a:off x="29962" y="0"/>
          <a:ext cx="6416040" cy="2347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98728" y="68766"/>
        <a:ext cx="3989348" cy="2210324"/>
      </dsp:txXfrm>
    </dsp:sp>
    <dsp:sp modelId="{AC7BBEE9-2DDA-4789-B87E-31C83334B731}">
      <dsp:nvSpPr>
        <dsp:cNvPr id="0" name=""/>
        <dsp:cNvSpPr/>
      </dsp:nvSpPr>
      <dsp:spPr>
        <a:xfrm>
          <a:off x="1132242" y="2869601"/>
          <a:ext cx="6416040" cy="2347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1201008" y="2938367"/>
        <a:ext cx="3620159" cy="2210324"/>
      </dsp:txXfrm>
    </dsp:sp>
    <dsp:sp modelId="{4D3ADC7C-8FF0-429F-9938-AA4636F975FE}">
      <dsp:nvSpPr>
        <dsp:cNvPr id="0" name=""/>
        <dsp:cNvSpPr/>
      </dsp:nvSpPr>
      <dsp:spPr>
        <a:xfrm>
          <a:off x="822562" y="1929336"/>
          <a:ext cx="1330444" cy="136958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121912" y="1929336"/>
        <a:ext cx="731744" cy="1040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5E30E-8475-435D-8A0D-16FD97145D44}">
      <dsp:nvSpPr>
        <dsp:cNvPr id="0" name=""/>
        <dsp:cNvSpPr/>
      </dsp:nvSpPr>
      <dsp:spPr>
        <a:xfrm>
          <a:off x="1233994" y="26910"/>
          <a:ext cx="4843960" cy="670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 err="1">
              <a:solidFill>
                <a:schemeClr val="tx1"/>
              </a:solidFill>
            </a:rPr>
            <a:t>Pertanyaan</a:t>
          </a:r>
          <a:r>
            <a:rPr lang="en-US" sz="2900" b="1" kern="1200" dirty="0">
              <a:solidFill>
                <a:schemeClr val="tx1"/>
              </a:solidFill>
            </a:rPr>
            <a:t> </a:t>
          </a:r>
          <a:r>
            <a:rPr lang="en-US" sz="2900" b="1" kern="1200" dirty="0" err="1">
              <a:solidFill>
                <a:schemeClr val="tx1"/>
              </a:solidFill>
            </a:rPr>
            <a:t>Penelitian</a:t>
          </a:r>
          <a:endParaRPr lang="en-US" sz="2900" b="1" kern="1200" dirty="0">
            <a:solidFill>
              <a:schemeClr val="tx1"/>
            </a:solidFill>
          </a:endParaRPr>
        </a:p>
      </dsp:txBody>
      <dsp:txXfrm>
        <a:off x="1253629" y="46545"/>
        <a:ext cx="4804690" cy="631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A4FF0-7AE7-434D-9E88-89330D28801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40230-8686-4B16-8312-46B27205A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14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0230-8686-4B16-8312-46B27205AA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7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0230-8686-4B16-8312-46B27205AA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6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0230-8686-4B16-8312-46B27205AA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3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0230-8686-4B16-8312-46B27205AA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7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40230-8686-4B16-8312-46B27205AA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7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22"/>
            <a:ext cx="12186987" cy="6860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88526" y="2292336"/>
            <a:ext cx="9144000" cy="1135253"/>
          </a:xfrm>
        </p:spPr>
        <p:txBody>
          <a:bodyPr anchor="b">
            <a:normAutofit/>
          </a:bodyPr>
          <a:lstStyle>
            <a:lvl1pPr algn="r">
              <a:defRPr sz="44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88526" y="3574742"/>
            <a:ext cx="9144000" cy="628768"/>
          </a:xfrm>
        </p:spPr>
        <p:txBody>
          <a:bodyPr/>
          <a:lstStyle>
            <a:lvl1pPr marL="0" indent="0" algn="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617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23"/>
            <a:ext cx="12192001" cy="6863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91069"/>
            <a:ext cx="10515600" cy="79157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76532"/>
            <a:ext cx="10515600" cy="50004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0220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22"/>
            <a:ext cx="12368807" cy="6963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82134"/>
            <a:ext cx="10515600" cy="537736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4586"/>
            <a:ext cx="10515600" cy="40397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7708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22"/>
            <a:ext cx="12186987" cy="6860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5692" y="3029742"/>
            <a:ext cx="10515600" cy="795693"/>
          </a:xfrm>
        </p:spPr>
        <p:txBody>
          <a:bodyPr anchor="b">
            <a:normAutofit/>
          </a:bodyPr>
          <a:lstStyle>
            <a:lvl1pPr algn="ctr">
              <a:defRPr sz="4400" b="1" baseline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Add text to end slide</a:t>
            </a:r>
          </a:p>
        </p:txBody>
      </p:sp>
    </p:spTree>
    <p:extLst>
      <p:ext uri="{BB962C8B-B14F-4D97-AF65-F5344CB8AC3E}">
        <p14:creationId xmlns:p14="http://schemas.microsoft.com/office/powerpoint/2010/main" val="2052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23"/>
            <a:ext cx="12192001" cy="68636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176532"/>
            <a:ext cx="5181600" cy="5000431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176532"/>
            <a:ext cx="5181600" cy="5000431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91069"/>
            <a:ext cx="10515600" cy="79157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572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22"/>
            <a:ext cx="12368807" cy="69631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2238234"/>
            <a:ext cx="5181600" cy="3938730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2238234"/>
            <a:ext cx="5181600" cy="3938729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392073"/>
            <a:ext cx="10515600" cy="641444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562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7682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833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15500-6DB4-4340-9B2D-65F00F318DE4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D1AED-FB21-4BC5-ADA4-092E4BB55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0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722873" y="115334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itchFamily="34" charset="0"/>
                <a:cs typeface="Arial" pitchFamily="34" charset="0"/>
              </a:rPr>
              <a:t>SIDANG TESIS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99D93-C6BE-49E1-BB49-FF011ED210A3}"/>
              </a:ext>
            </a:extLst>
          </p:cNvPr>
          <p:cNvSpPr/>
          <p:nvPr/>
        </p:nvSpPr>
        <p:spPr>
          <a:xfrm>
            <a:off x="0" y="1996999"/>
            <a:ext cx="119678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PERAN PEMBERDAYAAN MASYARAKAT DAN TENAGA KESEHATAN DALAM MENANGGULANGI MALNUTRISI DI DESA AIR ANYIR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KECAMATAN MERAWANG KABUPATEN BANGKA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PROVINSI KEPULAUAN BANGKA BELITUNG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0481C-9394-4AA6-8646-AC3555C899A2}"/>
              </a:ext>
            </a:extLst>
          </p:cNvPr>
          <p:cNvSpPr txBox="1"/>
          <p:nvPr/>
        </p:nvSpPr>
        <p:spPr>
          <a:xfrm>
            <a:off x="4541836" y="3378401"/>
            <a:ext cx="2934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Oleh :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SYAMSINAR</a:t>
            </a:r>
            <a:endParaRPr lang="en-US" dirty="0"/>
          </a:p>
          <a:p>
            <a:pPr algn="ctr"/>
            <a:r>
              <a:rPr lang="en-US" b="1" dirty="0"/>
              <a:t>NIM: 20/466214/PKU/18841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8AA93-942A-45DA-AA82-152391A08CBF}"/>
              </a:ext>
            </a:extLst>
          </p:cNvPr>
          <p:cNvSpPr txBox="1"/>
          <p:nvPr/>
        </p:nvSpPr>
        <p:spPr>
          <a:xfrm>
            <a:off x="726141" y="5071422"/>
            <a:ext cx="10650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MINAT KEBIJAKAN DAN MANAJEMEN PELAYANAN KESEHATAN (KMPK)</a:t>
            </a:r>
            <a:endParaRPr lang="en-US" sz="2400" dirty="0"/>
          </a:p>
          <a:p>
            <a:pPr algn="ctr"/>
            <a:r>
              <a:rPr lang="en-US" sz="2400" b="1" dirty="0"/>
              <a:t>MAGISTER ILMU KESEHATAN MASYARAKAT – FKKMK</a:t>
            </a:r>
          </a:p>
          <a:p>
            <a:pPr algn="ctr"/>
            <a:r>
              <a:rPr lang="en-US" sz="2400" b="1" dirty="0"/>
              <a:t>UNIVERSITAS GADJAH MADA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47A54B-5F7A-5B43-564B-D107BFC97931}"/>
              </a:ext>
            </a:extLst>
          </p:cNvPr>
          <p:cNvSpPr/>
          <p:nvPr/>
        </p:nvSpPr>
        <p:spPr>
          <a:xfrm>
            <a:off x="5814205" y="276046"/>
            <a:ext cx="2622430" cy="7246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Decision Maker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(BUPATI)</a:t>
            </a:r>
            <a:endParaRPr lang="en-ID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9BA36D-D149-54B5-1742-095A37796A91}"/>
              </a:ext>
            </a:extLst>
          </p:cNvPr>
          <p:cNvSpPr/>
          <p:nvPr/>
        </p:nvSpPr>
        <p:spPr>
          <a:xfrm>
            <a:off x="5871715" y="1631127"/>
            <a:ext cx="2622430" cy="8439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Executing Manager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(CAMAT)</a:t>
            </a:r>
            <a:endParaRPr lang="en-ID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F309FD-1B15-ED68-3512-0E1BE357F87F}"/>
              </a:ext>
            </a:extLst>
          </p:cNvPr>
          <p:cNvSpPr/>
          <p:nvPr/>
        </p:nvSpPr>
        <p:spPr>
          <a:xfrm>
            <a:off x="5874356" y="2989056"/>
            <a:ext cx="2622430" cy="8439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Core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(NAKES)</a:t>
            </a:r>
            <a:endParaRPr lang="en-ID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A70C3C-2E80-FCA3-1E79-5928DF864C0A}"/>
              </a:ext>
            </a:extLst>
          </p:cNvPr>
          <p:cNvSpPr/>
          <p:nvPr/>
        </p:nvSpPr>
        <p:spPr>
          <a:xfrm>
            <a:off x="5871715" y="4277263"/>
            <a:ext cx="2694308" cy="17493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Kampung KB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21ADD8-37EC-737B-0C1F-C17036FC2851}"/>
              </a:ext>
            </a:extLst>
          </p:cNvPr>
          <p:cNvSpPr/>
          <p:nvPr/>
        </p:nvSpPr>
        <p:spPr>
          <a:xfrm>
            <a:off x="2533292" y="2631058"/>
            <a:ext cx="2622430" cy="9366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Techenostructur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(SEKDES &amp; PENYULUH KB)</a:t>
            </a:r>
            <a:endParaRPr lang="en-ID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113B102-0413-68E5-2BEB-2AEE2C03DBE0}"/>
              </a:ext>
            </a:extLst>
          </p:cNvPr>
          <p:cNvSpPr/>
          <p:nvPr/>
        </p:nvSpPr>
        <p:spPr>
          <a:xfrm>
            <a:off x="9348159" y="2631058"/>
            <a:ext cx="2622430" cy="9366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Staff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(KADER)</a:t>
            </a:r>
            <a:endParaRPr lang="en-ID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DB76D5-7D37-4EE1-2450-20798CA4AB3F}"/>
              </a:ext>
            </a:extLst>
          </p:cNvPr>
          <p:cNvCxnSpPr>
            <a:cxnSpLocks/>
          </p:cNvCxnSpPr>
          <p:nvPr/>
        </p:nvCxnSpPr>
        <p:spPr>
          <a:xfrm>
            <a:off x="7125420" y="2486565"/>
            <a:ext cx="0" cy="435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888881-D0C2-5FDF-F96B-94DBC25BE045}"/>
              </a:ext>
            </a:extLst>
          </p:cNvPr>
          <p:cNvCxnSpPr>
            <a:cxnSpLocks/>
          </p:cNvCxnSpPr>
          <p:nvPr/>
        </p:nvCxnSpPr>
        <p:spPr>
          <a:xfrm>
            <a:off x="7160493" y="3832999"/>
            <a:ext cx="0" cy="435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A138A9-26BC-E267-3216-377C31A6951B}"/>
              </a:ext>
            </a:extLst>
          </p:cNvPr>
          <p:cNvCxnSpPr>
            <a:cxnSpLocks/>
            <a:stCxn id="8" idx="1"/>
            <a:endCxn id="11" idx="0"/>
          </p:cNvCxnSpPr>
          <p:nvPr/>
        </p:nvCxnSpPr>
        <p:spPr>
          <a:xfrm flipH="1">
            <a:off x="3844507" y="2053099"/>
            <a:ext cx="2027208" cy="577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A4ECE2-721A-AF30-FCF3-9BE306BEBF80}"/>
              </a:ext>
            </a:extLst>
          </p:cNvPr>
          <p:cNvCxnSpPr>
            <a:stCxn id="3" idx="2"/>
          </p:cNvCxnSpPr>
          <p:nvPr/>
        </p:nvCxnSpPr>
        <p:spPr>
          <a:xfrm>
            <a:off x="7125420" y="1000658"/>
            <a:ext cx="0" cy="648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EA60D966-B440-2981-242E-8BD16E00A9A8}"/>
              </a:ext>
            </a:extLst>
          </p:cNvPr>
          <p:cNvSpPr/>
          <p:nvPr/>
        </p:nvSpPr>
        <p:spPr>
          <a:xfrm>
            <a:off x="5561148" y="2053098"/>
            <a:ext cx="253057" cy="2758745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6F4AC9FE-B0B1-DA46-677D-8D373DA5C319}"/>
              </a:ext>
            </a:extLst>
          </p:cNvPr>
          <p:cNvSpPr/>
          <p:nvPr/>
        </p:nvSpPr>
        <p:spPr>
          <a:xfrm>
            <a:off x="8557222" y="656280"/>
            <a:ext cx="365039" cy="406233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FB110B1-480A-CD3B-80D2-256EA68FC5CA}"/>
              </a:ext>
            </a:extLst>
          </p:cNvPr>
          <p:cNvCxnSpPr>
            <a:stCxn id="8" idx="3"/>
          </p:cNvCxnSpPr>
          <p:nvPr/>
        </p:nvCxnSpPr>
        <p:spPr>
          <a:xfrm>
            <a:off x="8494145" y="2053099"/>
            <a:ext cx="2028950" cy="577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21229D-287A-0282-488D-18A30805EF5E}"/>
              </a:ext>
            </a:extLst>
          </p:cNvPr>
          <p:cNvCxnSpPr>
            <a:endCxn id="10" idx="3"/>
          </p:cNvCxnSpPr>
          <p:nvPr/>
        </p:nvCxnSpPr>
        <p:spPr>
          <a:xfrm flipH="1">
            <a:off x="8566023" y="3567660"/>
            <a:ext cx="2136954" cy="158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53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266A-DFBD-84BC-19B0-3FE1C6CF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Wawancara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keberadaan</a:t>
            </a:r>
            <a:r>
              <a:rPr lang="en-US" dirty="0"/>
              <a:t> </a:t>
            </a:r>
            <a:r>
              <a:rPr lang="en-US" dirty="0" err="1"/>
              <a:t>Aktor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7502B-FBF4-0D5B-A5A7-DCD37F6D4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“Ada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kesini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Bupatinya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diundang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acara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pembagian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tunai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(BLT),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Bupati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menyerahkan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..”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7,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Sekretaris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ID" sz="20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Pengawas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mutu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dikampung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biasanya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Pak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Sekdes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mendapat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dukungan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pemerintah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desanya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pelaporan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kami juga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Sekdes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diteruskan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Kepala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DP2KBP3A.”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4,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Ketua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KB).</a:t>
            </a:r>
            <a:endParaRPr lang="en-ID" sz="20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Kalau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desanya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Pak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Sekdes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sih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kalo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Puskesmas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kesehatannya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gizinya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bidannya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Tapi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-kb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sangat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suka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menggerakkan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kader-kadernya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12, Kader Kesehatan).</a:t>
            </a:r>
            <a:endParaRPr lang="en-ID" sz="20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pokja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kampung-kb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ngasih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bumil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kunjungan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lansia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kalua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perawatnya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bertugas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menyuntikkan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vaksin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1,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</a:t>
            </a:r>
          </a:p>
          <a:p>
            <a:pPr algn="just"/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“Saya di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berperan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Kader PKK,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lansia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bumil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pendamping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kebetulan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suami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ketua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RT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berpartisipasi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membantu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12, Kader Kesehatan).</a:t>
            </a:r>
            <a:endParaRPr lang="en-ID" sz="20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ID" sz="20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2343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3DAF-599F-001A-C840-548B6ECDB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070"/>
            <a:ext cx="7421380" cy="48996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Kerja</a:t>
            </a:r>
            <a:r>
              <a:rPr lang="en-US" sz="2400" dirty="0">
                <a:solidFill>
                  <a:schemeClr val="tx1"/>
                </a:solidFill>
              </a:rPr>
              <a:t> team Kampung KB;</a:t>
            </a:r>
            <a:endParaRPr lang="en-ID" sz="24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DCEB4-CE8E-4AFB-212E-1D31FEAC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4420"/>
            <a:ext cx="10515600" cy="52925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“Kampung KB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team work,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ketua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memberitahukan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kepada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anggota-anggota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lain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kita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harus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melaksanakan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ini-ini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…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melalui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rencana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kerja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Sebelum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sesuatu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konfirmasi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dulu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pemerintah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Jadi Kampung KB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terlepas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bantuan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Pemerintah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Ternyata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kampung KB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ditunjuk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pusat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Dan Kampung KB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punya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khas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tersendiri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dibanding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kampung-kb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lainnya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Di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bidang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pendidikan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mendapatkan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beasiswa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anak-anak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S1.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Dulunya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anak-anak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kita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disini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kurang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peduli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pendidikan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karena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kerja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 Bu,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mereka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berpikir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kuliah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tinggi-tinggi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kalo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sekarang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juga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sudah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duit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Sejak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kampung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Kb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pemikirannya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sudah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berubah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sosialisasi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mengundang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sekolah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tinggi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ilmu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komputer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.”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Ketua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Kampung KB)</a:t>
            </a:r>
          </a:p>
          <a:p>
            <a:pPr marL="0" indent="0" algn="just">
              <a:buNone/>
            </a:pP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pembina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pembinaan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dinas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membina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,,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cuma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pokja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-kb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bertanggungjawab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data,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tapi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bertanggungjawab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apapun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-kb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seluruhnya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pembinaan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seluruh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BKB, BKR, BKL,PKH,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sekarang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PKK juga kami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membina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ibaratnya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penggerak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takut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mengeluarkan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dana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mengatas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bermitra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PKK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disitu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dipemberdayaan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dananya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sekali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penyuluhan-penyuluhan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pengasuhan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pengasuhan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remaja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lansia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kadang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narasumber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.”(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KB)</a:t>
            </a:r>
            <a:endParaRPr lang="en-ID" sz="18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just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165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4082-035F-B269-9B82-F7B1D67A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F0662B-589B-BA2C-554C-66D719E45192}"/>
              </a:ext>
            </a:extLst>
          </p:cNvPr>
          <p:cNvSpPr/>
          <p:nvPr/>
        </p:nvSpPr>
        <p:spPr>
          <a:xfrm>
            <a:off x="838200" y="160820"/>
            <a:ext cx="10674246" cy="8305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PEKERJA GARIS TERDEPAN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Tenaga </a:t>
            </a:r>
            <a:r>
              <a:rPr lang="en-US" dirty="0" err="1">
                <a:solidFill>
                  <a:schemeClr val="tx1"/>
                </a:solidFill>
              </a:rPr>
              <a:t>kesehatan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kesehatan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posyandu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kader</a:t>
            </a:r>
            <a:r>
              <a:rPr lang="en-US" dirty="0">
                <a:solidFill>
                  <a:schemeClr val="tx1"/>
                </a:solidFill>
              </a:rPr>
              <a:t> PKH, </a:t>
            </a:r>
            <a:r>
              <a:rPr lang="en-US" dirty="0" err="1">
                <a:solidFill>
                  <a:schemeClr val="tx1"/>
                </a:solidFill>
              </a:rPr>
              <a:t>kader</a:t>
            </a:r>
            <a:r>
              <a:rPr lang="en-US" dirty="0">
                <a:solidFill>
                  <a:schemeClr val="tx1"/>
                </a:solidFill>
              </a:rPr>
              <a:t> KB, </a:t>
            </a:r>
            <a:r>
              <a:rPr lang="en-US" dirty="0" err="1">
                <a:solidFill>
                  <a:schemeClr val="tx1"/>
                </a:solidFill>
              </a:rPr>
              <a:t>kader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pendamping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keluarga</a:t>
            </a:r>
            <a:r>
              <a:rPr lang="en-US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Kader PKK 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49F60F-A29B-26B3-C05E-BD22B7C21A53}"/>
              </a:ext>
            </a:extLst>
          </p:cNvPr>
          <p:cNvCxnSpPr>
            <a:cxnSpLocks/>
          </p:cNvCxnSpPr>
          <p:nvPr/>
        </p:nvCxnSpPr>
        <p:spPr>
          <a:xfrm>
            <a:off x="6096000" y="1019660"/>
            <a:ext cx="0" cy="352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008F6CB-01C2-B221-C861-6C667B0652CE}"/>
              </a:ext>
            </a:extLst>
          </p:cNvPr>
          <p:cNvSpPr/>
          <p:nvPr/>
        </p:nvSpPr>
        <p:spPr>
          <a:xfrm>
            <a:off x="4698339" y="1380849"/>
            <a:ext cx="2749271" cy="181517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Kampung KB</a:t>
            </a:r>
          </a:p>
          <a:p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D2C194-6BF2-9043-1891-63A5FFE62654}"/>
              </a:ext>
            </a:extLst>
          </p:cNvPr>
          <p:cNvSpPr/>
          <p:nvPr/>
        </p:nvSpPr>
        <p:spPr>
          <a:xfrm>
            <a:off x="834452" y="3601548"/>
            <a:ext cx="10515599" cy="4234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KLIEN</a:t>
            </a:r>
            <a:endParaRPr lang="en-ID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F29B1-AFA6-419C-BB0B-8509C0343653}"/>
              </a:ext>
            </a:extLst>
          </p:cNvPr>
          <p:cNvSpPr/>
          <p:nvPr/>
        </p:nvSpPr>
        <p:spPr>
          <a:xfrm>
            <a:off x="834453" y="4070944"/>
            <a:ext cx="10515600" cy="22399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676881-834F-1DB8-30FC-A364AB60869B}"/>
              </a:ext>
            </a:extLst>
          </p:cNvPr>
          <p:cNvSpPr/>
          <p:nvPr/>
        </p:nvSpPr>
        <p:spPr>
          <a:xfrm>
            <a:off x="834452" y="4222979"/>
            <a:ext cx="2124859" cy="5396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Ibu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741864-468A-E3FD-454E-D61D3653A834}"/>
              </a:ext>
            </a:extLst>
          </p:cNvPr>
          <p:cNvSpPr/>
          <p:nvPr/>
        </p:nvSpPr>
        <p:spPr>
          <a:xfrm>
            <a:off x="3442115" y="4275284"/>
            <a:ext cx="1590209" cy="5396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Anak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0E5A52-3D74-760F-1E21-0113BDC1926A}"/>
              </a:ext>
            </a:extLst>
          </p:cNvPr>
          <p:cNvSpPr/>
          <p:nvPr/>
        </p:nvSpPr>
        <p:spPr>
          <a:xfrm>
            <a:off x="5323071" y="4281676"/>
            <a:ext cx="1590209" cy="5396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Keluarga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C3E997-D9EA-CB72-0E64-387B8D81E406}"/>
              </a:ext>
            </a:extLst>
          </p:cNvPr>
          <p:cNvSpPr/>
          <p:nvPr/>
        </p:nvSpPr>
        <p:spPr>
          <a:xfrm>
            <a:off x="9225193" y="4274001"/>
            <a:ext cx="2124860" cy="5396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tokoh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masyarakat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1CC5E67-1240-2284-34AB-E08387C8F021}"/>
              </a:ext>
            </a:extLst>
          </p:cNvPr>
          <p:cNvSpPr/>
          <p:nvPr/>
        </p:nvSpPr>
        <p:spPr>
          <a:xfrm>
            <a:off x="7147341" y="4288909"/>
            <a:ext cx="1798818" cy="5396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Remaja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906941-7781-E94E-73B6-00EBFB7F7740}"/>
              </a:ext>
            </a:extLst>
          </p:cNvPr>
          <p:cNvSpPr/>
          <p:nvPr/>
        </p:nvSpPr>
        <p:spPr>
          <a:xfrm>
            <a:off x="9225193" y="5009125"/>
            <a:ext cx="2124860" cy="5396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Pemuka</a:t>
            </a:r>
            <a:r>
              <a:rPr lang="en-US" dirty="0">
                <a:solidFill>
                  <a:schemeClr val="tx1"/>
                </a:solidFill>
              </a:rPr>
              <a:t> agama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54355E-5D5D-B1D6-C795-35BB90A3430E}"/>
              </a:ext>
            </a:extLst>
          </p:cNvPr>
          <p:cNvSpPr/>
          <p:nvPr/>
        </p:nvSpPr>
        <p:spPr>
          <a:xfrm>
            <a:off x="834453" y="4902218"/>
            <a:ext cx="2124858" cy="6286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Ibu </a:t>
            </a:r>
            <a:r>
              <a:rPr lang="en-US" dirty="0" err="1">
                <a:solidFill>
                  <a:schemeClr val="tx1"/>
                </a:solidFill>
              </a:rPr>
              <a:t>Melahirkan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C757607-E7BA-9E2A-32A3-F06EBEFFFAE9}"/>
              </a:ext>
            </a:extLst>
          </p:cNvPr>
          <p:cNvSpPr/>
          <p:nvPr/>
        </p:nvSpPr>
        <p:spPr>
          <a:xfrm>
            <a:off x="841947" y="5670470"/>
            <a:ext cx="2128603" cy="6152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Ibu </a:t>
            </a:r>
            <a:r>
              <a:rPr lang="en-US" dirty="0" err="1">
                <a:solidFill>
                  <a:schemeClr val="tx1"/>
                </a:solidFill>
              </a:rPr>
              <a:t>Menyusui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pasca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melahirkan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EE3915E-9055-0261-6F2D-970F734102A8}"/>
              </a:ext>
            </a:extLst>
          </p:cNvPr>
          <p:cNvSpPr/>
          <p:nvPr/>
        </p:nvSpPr>
        <p:spPr>
          <a:xfrm>
            <a:off x="7147340" y="5009125"/>
            <a:ext cx="1798819" cy="5396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Pelajar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35F71F3-F7B9-0830-2BDF-4D522DE12FBC}"/>
              </a:ext>
            </a:extLst>
          </p:cNvPr>
          <p:cNvSpPr/>
          <p:nvPr/>
        </p:nvSpPr>
        <p:spPr>
          <a:xfrm>
            <a:off x="3442115" y="4968054"/>
            <a:ext cx="1590209" cy="5396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Bayi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7DDEB0D-4A62-398B-A439-8226847BDE4D}"/>
              </a:ext>
            </a:extLst>
          </p:cNvPr>
          <p:cNvSpPr/>
          <p:nvPr/>
        </p:nvSpPr>
        <p:spPr>
          <a:xfrm>
            <a:off x="3496453" y="5746123"/>
            <a:ext cx="1590209" cy="5396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Balita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E6D82D9-5BB1-C3F7-8F5E-4C2AB7CFB990}"/>
              </a:ext>
            </a:extLst>
          </p:cNvPr>
          <p:cNvSpPr/>
          <p:nvPr/>
        </p:nvSpPr>
        <p:spPr>
          <a:xfrm>
            <a:off x="7147339" y="5716565"/>
            <a:ext cx="1798819" cy="5396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Remaja</a:t>
            </a:r>
            <a:r>
              <a:rPr lang="en-US" dirty="0">
                <a:solidFill>
                  <a:schemeClr val="tx1"/>
                </a:solidFill>
              </a:rPr>
              <a:t> Masjid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F5212E-B8FB-12D2-4BCC-3F1C52D085CE}"/>
              </a:ext>
            </a:extLst>
          </p:cNvPr>
          <p:cNvSpPr/>
          <p:nvPr/>
        </p:nvSpPr>
        <p:spPr>
          <a:xfrm>
            <a:off x="8645279" y="1662941"/>
            <a:ext cx="2694308" cy="1056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Dukungan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Partisipasi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Lembaga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(BLT, PKH,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Baznas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CSR)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19CF71-2C28-CD59-6380-457E9521DB1C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7645762" y="2187835"/>
            <a:ext cx="999517" cy="3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AD998E-B3D5-92B6-62FB-84B3D5608FA0}"/>
              </a:ext>
            </a:extLst>
          </p:cNvPr>
          <p:cNvCxnSpPr/>
          <p:nvPr/>
        </p:nvCxnSpPr>
        <p:spPr>
          <a:xfrm>
            <a:off x="6096000" y="3196022"/>
            <a:ext cx="0" cy="232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7E14FB36-88B7-9DE5-183B-7E0A52EAE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5030"/>
            <a:ext cx="10515600" cy="50004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llout: Right Arrow 2">
                <a:extLst>
                  <a:ext uri="{FF2B5EF4-FFF2-40B4-BE49-F238E27FC236}">
                    <a16:creationId xmlns:a16="http://schemas.microsoft.com/office/drawing/2014/main" id="{3085567F-03BC-6EBB-724F-C75977B77B9E}"/>
                  </a:ext>
                </a:extLst>
              </p:cNvPr>
              <p:cNvSpPr/>
              <p:nvPr/>
            </p:nvSpPr>
            <p:spPr>
              <a:xfrm>
                <a:off x="792149" y="1147985"/>
                <a:ext cx="3644028" cy="2398004"/>
              </a:xfrm>
              <a:prstGeom prst="rightArrowCallout">
                <a:avLst>
                  <a:gd name="adj1" fmla="val 25000"/>
                  <a:gd name="adj2" fmla="val 21012"/>
                  <a:gd name="adj3" fmla="val 25000"/>
                  <a:gd name="adj4" fmla="val 80804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Pelayanan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KB</m:t>
                      </m:r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• IVA test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•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Vaksinasi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•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Penyuluhan</a:t>
                </a:r>
                <a:r>
                  <a:rPr lang="en-US" sz="1200" dirty="0">
                    <a:solidFill>
                      <a:schemeClr val="tx1"/>
                    </a:solidFill>
                  </a:rPr>
                  <a:t> Kesehatan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•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Posyandu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• BKB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• BKR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•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Posbindu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•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Pembagian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Vit.A</a:t>
                </a:r>
                <a:r>
                  <a:rPr lang="en-US" sz="1200" dirty="0">
                    <a:solidFill>
                      <a:schemeClr val="tx1"/>
                    </a:solidFill>
                  </a:rPr>
                  <a:t>, TTD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•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Promosi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pemberian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makan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anak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•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Edukasi</a:t>
                </a:r>
                <a:r>
                  <a:rPr lang="en-US" sz="1200" dirty="0">
                    <a:solidFill>
                      <a:schemeClr val="tx1"/>
                    </a:solidFill>
                  </a:rPr>
                  <a:t> PMBA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200" b="0" dirty="0"/>
              </a:p>
              <a:p>
                <a:pPr algn="ctr"/>
                <a:endParaRPr lang="en-ID" dirty="0"/>
              </a:p>
            </p:txBody>
          </p:sp>
        </mc:Choice>
        <mc:Fallback xmlns="">
          <p:sp>
            <p:nvSpPr>
              <p:cNvPr id="3" name="Callout: Right Arrow 2">
                <a:extLst>
                  <a:ext uri="{FF2B5EF4-FFF2-40B4-BE49-F238E27FC236}">
                    <a16:creationId xmlns:a16="http://schemas.microsoft.com/office/drawing/2014/main" id="{3085567F-03BC-6EBB-724F-C75977B77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49" y="1147985"/>
                <a:ext cx="3644028" cy="2398004"/>
              </a:xfrm>
              <a:prstGeom prst="rightArrowCallout">
                <a:avLst>
                  <a:gd name="adj1" fmla="val 25000"/>
                  <a:gd name="adj2" fmla="val 21012"/>
                  <a:gd name="adj3" fmla="val 25000"/>
                  <a:gd name="adj4" fmla="val 80804"/>
                </a:avLst>
              </a:prstGeom>
              <a:blipFill>
                <a:blip r:embed="rId2"/>
                <a:stretch>
                  <a:fillRect l="-1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47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CC5E-8B62-09A9-E716-A99332A5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43"/>
            <a:ext cx="7466351" cy="7427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Partisipasi</a:t>
            </a:r>
            <a:r>
              <a:rPr lang="en-US" dirty="0">
                <a:solidFill>
                  <a:schemeClr val="tx1"/>
                </a:solidFill>
              </a:rPr>
              <a:t> Lembaga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upaya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menanggulangi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balita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gizi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kurang</a:t>
            </a:r>
            <a:endParaRPr lang="en-ID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13993B-2ACA-8193-0828-23B8B1C32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193527"/>
              </p:ext>
            </p:extLst>
          </p:nvPr>
        </p:nvGraphicFramePr>
        <p:xfrm>
          <a:off x="838200" y="1176338"/>
          <a:ext cx="10515600" cy="4263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744">
                  <a:extLst>
                    <a:ext uri="{9D8B030D-6E8A-4147-A177-3AD203B41FA5}">
                      <a16:colId xmlns:a16="http://schemas.microsoft.com/office/drawing/2014/main" val="3232464759"/>
                    </a:ext>
                  </a:extLst>
                </a:gridCol>
                <a:gridCol w="8220856">
                  <a:extLst>
                    <a:ext uri="{9D8B030D-6E8A-4147-A177-3AD203B41FA5}">
                      <a16:colId xmlns:a16="http://schemas.microsoft.com/office/drawing/2014/main" val="59759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Institusi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Peran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146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Pemkab</a:t>
                      </a:r>
                      <a:endParaRPr lang="en-ID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BLT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warga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miskin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membantu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keuangan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keluarga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97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Kemenkes</a:t>
                      </a:r>
                      <a:endParaRPr lang="en-ID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Melalui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Puskesmas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program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suplementasi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(Vitamin A, TTD), MP-ASI, ASI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eklusif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posyandu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32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BAZNAS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membantu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keungan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bagi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keluarga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137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Kemensos</a:t>
                      </a:r>
                      <a:endParaRPr lang="en-ID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Melalui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PKH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membantu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keuangan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makanan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bagi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keluarga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4424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Pemerintah</a:t>
                      </a:r>
                      <a:r>
                        <a:rPr lang="en-ID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</a:t>
                      </a:r>
                      <a:endParaRPr lang="en-ID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Alokasi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dana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makanan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tambahan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transport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kader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keperluan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posyandu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0086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PKK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Bekerjasama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petugas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kesehatan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mendidik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para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ibu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balita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PMBA dan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penyuluhan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terutama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pada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saat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posyandu</a:t>
                      </a:r>
                      <a:r>
                        <a:rPr lang="en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1609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Perusahaan </a:t>
                      </a:r>
                      <a:r>
                        <a:rPr lang="en-US" sz="20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swasta</a:t>
                      </a:r>
                      <a:endParaRPr lang="en-ID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CSR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membantu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keuangan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fasilitas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apa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dibutuhkan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Kampung KB  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847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86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D87B0-CBA4-1F83-E9BF-CD55B82D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070"/>
            <a:ext cx="7496331" cy="4899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Wawancara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terkait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keberadaan</a:t>
            </a:r>
            <a:r>
              <a:rPr lang="en-US" sz="1800" dirty="0">
                <a:solidFill>
                  <a:schemeClr val="tx1"/>
                </a:solidFill>
              </a:rPr>
              <a:t> Kampung KB;</a:t>
            </a:r>
            <a:endParaRPr lang="en-ID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671F-B901-33CF-DB36-77B0D9CCB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8"/>
            <a:ext cx="10515600" cy="549592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sebenarnya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peruntukkannya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ketinggalan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kampung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-kb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tapi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tujuannya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supaya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pendidikan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pembangunannya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ditunjuk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walaupun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sebenernya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tinggal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tertinggal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Kami juga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mengapa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ditunjuk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kami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terima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kemajuannya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ditunjuk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KB.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Misalkan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jalannya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dulunya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aspal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diaspal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dulunya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keanggotaan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sekarang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pribadi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kalau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lewat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Kampung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Banyak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PKK,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posbindu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rumah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dan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/program-program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bertujuan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kesejahteraan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5, TP PKK).</a:t>
            </a:r>
            <a:endParaRPr lang="en-ID" sz="18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Kampung KB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warga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disampaikan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ajukan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..dana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tapi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direspon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disiapkannya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persyaratannya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orang-orang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sementara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sebenarnya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warga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orang-orang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Anggaran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UMKM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dibantu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difasilitasi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pemerintah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dipasarkan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tapi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warga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UMKM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perkelompok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keuntungannya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pun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sementara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warga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perkelompok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sendiri-sendiri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keuntungan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didapat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sebenarnya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wujud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pemberdayaan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ekonomi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lumayan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10, Kader Kesehatan).</a:t>
            </a:r>
          </a:p>
          <a:p>
            <a:pPr algn="just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138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6E54-054F-8DD0-1D1C-6C2F2C85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Kerja</a:t>
            </a:r>
            <a:r>
              <a:rPr lang="en-US" sz="2400" dirty="0">
                <a:solidFill>
                  <a:schemeClr val="tx1"/>
                </a:solidFill>
              </a:rPr>
              <a:t> gotong royong;</a:t>
            </a:r>
            <a:endParaRPr lang="en-ID" sz="24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D6B7C-3251-3FEA-B789-B52DD4FA6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Sebenarnya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dana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bayar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honor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Tapi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merekrut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orang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memang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uang transport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walau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sedikit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nah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situ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honornya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Rp 50.000,-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kali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turun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libatkan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ketua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RT..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ketua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RT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honornya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Rp 800.000/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bersumber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alokasi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dana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(ADD)yang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dibayar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tunai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apapun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kamilah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mengatur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Kalo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luar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mana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gaji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siapa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gaji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Bu.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Kalo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ketua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RT,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honornya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kalo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honornya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Puskesmas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anggota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orangnya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itu-itu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merangkap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bekerja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sukarela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soalnya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honornya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Bu..”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5, TP PKK)</a:t>
            </a:r>
            <a:endParaRPr lang="en-ID" sz="18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pakai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kami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bikin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surat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keputusan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berlaku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revisi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menilai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keaktifan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anggotanya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diteruskan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berhenti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Sekretaris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ID" sz="18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98475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A3E6-118F-BB5C-9831-62E2FBDE4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069"/>
            <a:ext cx="7428470" cy="79157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Kebiasaan</a:t>
            </a:r>
            <a:r>
              <a:rPr lang="en-US" sz="27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27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7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dianggap</a:t>
            </a:r>
            <a:r>
              <a:rPr lang="en-US" sz="27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menghambat</a:t>
            </a:r>
            <a:r>
              <a:rPr lang="en-US" sz="27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US" sz="27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US" sz="27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sehat</a:t>
            </a:r>
            <a:b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7792-C188-5A40-AD17-C55CBBBCA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2616"/>
            <a:ext cx="10515600" cy="5324347"/>
          </a:xfrm>
        </p:spPr>
        <p:txBody>
          <a:bodyPr/>
          <a:lstStyle/>
          <a:p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ebiasaan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suami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merokok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rumah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alas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posyandu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dilaksanakan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 kali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sebulan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Membiasakan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anak-anaknya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jajan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makanan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ringan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warung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Hasil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wawancara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dulu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sekarang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jarang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selesai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suntiknya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berat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badannya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nambah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malas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tapi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bawa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berobat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kontrol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RS.”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9, Ibu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ID" sz="18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“Masih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kepala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merokok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dirumahnya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kadang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rumah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hamil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tapi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tetap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suaminya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merokok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10, Kader Kesehatan)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Kalau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pribadi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ibu-ibu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terlalu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memperhatikan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maksudnya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perhatianlah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kacau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anak-anak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dibiarkan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konsumsi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di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warung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Sore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anak-anak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suka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jajan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ditoko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soal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terlalu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perhatian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orang </a:t>
            </a:r>
            <a:r>
              <a:rPr lang="en-US" sz="18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tuanya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12, Kader Kesehatan).</a:t>
            </a:r>
            <a:endParaRPr lang="en-ID" sz="18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8497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7B0C-C4B4-47EA-B3EE-8320FAE1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</a:t>
            </a:r>
            <a:r>
              <a:rPr lang="en-US" dirty="0" err="1"/>
              <a:t>Gizi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/>
              <a:t>provinsi</a:t>
            </a:r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A83B1-A9D3-4FBA-9224-D6395FB05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15"/>
          <a:stretch/>
        </p:blipFill>
        <p:spPr>
          <a:xfrm>
            <a:off x="1828800" y="982640"/>
            <a:ext cx="8337884" cy="5418160"/>
          </a:xfrm>
        </p:spPr>
      </p:pic>
    </p:spTree>
    <p:extLst>
      <p:ext uri="{BB962C8B-B14F-4D97-AF65-F5344CB8AC3E}">
        <p14:creationId xmlns:p14="http://schemas.microsoft.com/office/powerpoint/2010/main" val="789966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48073"/>
              </p:ext>
            </p:extLst>
          </p:nvPr>
        </p:nvGraphicFramePr>
        <p:xfrm>
          <a:off x="3063655" y="1183339"/>
          <a:ext cx="8668871" cy="49810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2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29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Kecamatan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Puskesmas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Balita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0-59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Bulan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Yang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Ditimbang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Balita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Gizi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Kurang (Bb/U)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1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Sungailiat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Sungailiat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2,345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Sinar Baru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966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1.24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Kenanga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3,355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1.58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Pemali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Pemali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3,114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Bakam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Bakam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1,640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2.07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01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Belinyu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Belinyu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2,972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1.38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Gunung Muda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1,060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1.23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Riau Silip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Riau Silip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2,710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1.03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Merawang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Baturusa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2,608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2.19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4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Puding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Besar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Puding Besar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1,943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0.87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01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Mendo Barat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Petaling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3,186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219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6.87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Penagan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1,016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01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26,915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1.86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155577" y="343007"/>
            <a:ext cx="8684526" cy="7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marR="0" indent="-62865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Status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Indeks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BB/U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Kecamatan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Puskesmas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2021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1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2E9E-03F2-82EB-AD93-F7AA9D66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145F2-099F-2A6E-5801-A4EE157AB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9B65F-4131-0070-D1D8-192B37EDD9B5}"/>
              </a:ext>
            </a:extLst>
          </p:cNvPr>
          <p:cNvSpPr/>
          <p:nvPr/>
        </p:nvSpPr>
        <p:spPr>
          <a:xfrm>
            <a:off x="711255" y="924025"/>
            <a:ext cx="2832847" cy="945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</a:rPr>
              <a:t>Provinsi</a:t>
            </a:r>
            <a:r>
              <a:rPr lang="en-US" sz="1200" dirty="0">
                <a:solidFill>
                  <a:schemeClr val="tx1"/>
                </a:solidFill>
              </a:rPr>
              <a:t> Bangka Belitung</a:t>
            </a:r>
          </a:p>
          <a:p>
            <a:r>
              <a:rPr lang="en-US" sz="1200" dirty="0">
                <a:solidFill>
                  <a:schemeClr val="tx1"/>
                </a:solidFill>
              </a:rPr>
              <a:t>2016 : 13,24%</a:t>
            </a:r>
          </a:p>
          <a:p>
            <a:r>
              <a:rPr lang="en-US" sz="1200" dirty="0">
                <a:solidFill>
                  <a:schemeClr val="tx1"/>
                </a:solidFill>
              </a:rPr>
              <a:t>2017 : 16,70 %</a:t>
            </a:r>
          </a:p>
          <a:p>
            <a:r>
              <a:rPr lang="en-US" sz="1200" dirty="0">
                <a:solidFill>
                  <a:schemeClr val="tx1"/>
                </a:solidFill>
              </a:rPr>
              <a:t>2018 :       17 %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4B0BBE-087A-8D97-2AF4-10D8329058D3}"/>
              </a:ext>
            </a:extLst>
          </p:cNvPr>
          <p:cNvSpPr/>
          <p:nvPr/>
        </p:nvSpPr>
        <p:spPr>
          <a:xfrm>
            <a:off x="711254" y="2598094"/>
            <a:ext cx="2832847" cy="945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  <a:p>
            <a:endParaRPr lang="en-ID" sz="1200" dirty="0"/>
          </a:p>
          <a:p>
            <a:endParaRPr lang="en-ID" sz="1200" dirty="0"/>
          </a:p>
          <a:p>
            <a:r>
              <a:rPr lang="en-ID" sz="1200" dirty="0" err="1">
                <a:solidFill>
                  <a:schemeClr val="tx1"/>
                </a:solidFill>
              </a:rPr>
              <a:t>Kabupaten</a:t>
            </a:r>
            <a:r>
              <a:rPr lang="en-ID" sz="1200" dirty="0">
                <a:solidFill>
                  <a:schemeClr val="tx1"/>
                </a:solidFill>
              </a:rPr>
              <a:t> Bangka</a:t>
            </a:r>
          </a:p>
          <a:p>
            <a:r>
              <a:rPr lang="en-ID" sz="1200" dirty="0">
                <a:solidFill>
                  <a:schemeClr val="tx1"/>
                </a:solidFill>
              </a:rPr>
              <a:t>2020 : 0,63 %</a:t>
            </a:r>
          </a:p>
          <a:p>
            <a:r>
              <a:rPr lang="en-ID" sz="1200" dirty="0">
                <a:solidFill>
                  <a:schemeClr val="tx1"/>
                </a:solidFill>
              </a:rPr>
              <a:t>Feb 2021 : 1,13 %</a:t>
            </a:r>
          </a:p>
          <a:p>
            <a:pPr algn="ctr"/>
            <a:endParaRPr lang="en-ID" dirty="0"/>
          </a:p>
          <a:p>
            <a:pPr algn="ctr"/>
            <a:endParaRPr lang="en-ID" dirty="0"/>
          </a:p>
          <a:p>
            <a:pPr algn="ctr"/>
            <a:endParaRPr lang="en-ID" dirty="0"/>
          </a:p>
          <a:p>
            <a:pPr algn="ctr"/>
            <a:r>
              <a:rPr lang="en-ID" dirty="0" err="1"/>
              <a:t>Kabupa</a:t>
            </a:r>
            <a:endParaRPr lang="en-ID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8BCEF75-2315-C51F-1588-928951C7D7D3}"/>
              </a:ext>
            </a:extLst>
          </p:cNvPr>
          <p:cNvSpPr/>
          <p:nvPr/>
        </p:nvSpPr>
        <p:spPr>
          <a:xfrm>
            <a:off x="1773089" y="1918202"/>
            <a:ext cx="497541" cy="630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416-5DC5-C3C8-371B-C5C52222129F}"/>
              </a:ext>
            </a:extLst>
          </p:cNvPr>
          <p:cNvSpPr/>
          <p:nvPr/>
        </p:nvSpPr>
        <p:spPr>
          <a:xfrm>
            <a:off x="711253" y="4196641"/>
            <a:ext cx="2832847" cy="187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  <a:p>
            <a:r>
              <a:rPr lang="en-ID" sz="1200" dirty="0">
                <a:solidFill>
                  <a:schemeClr val="tx1"/>
                </a:solidFill>
              </a:rPr>
              <a:t>-   </a:t>
            </a:r>
            <a:r>
              <a:rPr lang="en-ID" sz="1200" dirty="0" err="1">
                <a:solidFill>
                  <a:schemeClr val="tx1"/>
                </a:solidFill>
              </a:rPr>
              <a:t>Pemberian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makanan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tambahan</a:t>
            </a:r>
            <a:endParaRPr lang="en-ID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ID" sz="1200" dirty="0" err="1">
                <a:solidFill>
                  <a:schemeClr val="tx1"/>
                </a:solidFill>
              </a:rPr>
              <a:t>Konseling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Gizi</a:t>
            </a:r>
            <a:endParaRPr lang="en-ID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ID" sz="1200" dirty="0" err="1">
                <a:solidFill>
                  <a:schemeClr val="tx1"/>
                </a:solidFill>
              </a:rPr>
              <a:t>Posyandu</a:t>
            </a:r>
            <a:endParaRPr lang="en-ID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ID" sz="1200" dirty="0" err="1">
                <a:solidFill>
                  <a:schemeClr val="tx1"/>
                </a:solidFill>
              </a:rPr>
              <a:t>Pendampingan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Keluarga</a:t>
            </a:r>
            <a:endParaRPr lang="en-ID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ID" sz="1200" dirty="0" err="1">
                <a:solidFill>
                  <a:schemeClr val="tx1"/>
                </a:solidFill>
              </a:rPr>
              <a:t>Penyuluhan</a:t>
            </a:r>
            <a:r>
              <a:rPr lang="en-ID" sz="1200" dirty="0">
                <a:solidFill>
                  <a:schemeClr val="tx1"/>
                </a:solidFill>
              </a:rPr>
              <a:t> Kesehatan</a:t>
            </a:r>
          </a:p>
          <a:p>
            <a:pPr marL="171450" indent="-171450">
              <a:buFontTx/>
              <a:buChar char="-"/>
            </a:pPr>
            <a:r>
              <a:rPr lang="en-ID" sz="1200" dirty="0" err="1">
                <a:solidFill>
                  <a:schemeClr val="tx1"/>
                </a:solidFill>
              </a:rPr>
              <a:t>Pembinaan</a:t>
            </a:r>
            <a:r>
              <a:rPr lang="en-ID" sz="1200" dirty="0">
                <a:solidFill>
                  <a:schemeClr val="tx1"/>
                </a:solidFill>
              </a:rPr>
              <a:t> Kader BKB</a:t>
            </a:r>
          </a:p>
          <a:p>
            <a:pPr marL="171450" indent="-171450">
              <a:buFontTx/>
              <a:buChar char="-"/>
            </a:pPr>
            <a:r>
              <a:rPr lang="en-ID" sz="1200" dirty="0">
                <a:solidFill>
                  <a:schemeClr val="tx1"/>
                </a:solidFill>
              </a:rPr>
              <a:t>Program </a:t>
            </a:r>
            <a:r>
              <a:rPr lang="en-ID" sz="1200" dirty="0" err="1">
                <a:solidFill>
                  <a:schemeClr val="tx1"/>
                </a:solidFill>
              </a:rPr>
              <a:t>Keluarga</a:t>
            </a:r>
            <a:r>
              <a:rPr lang="en-ID" sz="1200" dirty="0">
                <a:solidFill>
                  <a:schemeClr val="tx1"/>
                </a:solidFill>
              </a:rPr>
              <a:t> Harapan</a:t>
            </a:r>
          </a:p>
          <a:p>
            <a:pPr marL="171450" indent="-171450">
              <a:buFontTx/>
              <a:buChar char="-"/>
            </a:pPr>
            <a:r>
              <a:rPr lang="en-ID" sz="1200" dirty="0" err="1">
                <a:solidFill>
                  <a:schemeClr val="tx1"/>
                </a:solidFill>
              </a:rPr>
              <a:t>Pendataan</a:t>
            </a:r>
            <a:r>
              <a:rPr lang="en-ID" sz="1200" dirty="0">
                <a:solidFill>
                  <a:schemeClr val="tx1"/>
                </a:solidFill>
              </a:rPr>
              <a:t> SDGs </a:t>
            </a:r>
            <a:r>
              <a:rPr lang="en-ID" sz="1200" dirty="0" err="1">
                <a:solidFill>
                  <a:schemeClr val="tx1"/>
                </a:solidFill>
              </a:rPr>
              <a:t>Desa</a:t>
            </a:r>
            <a:endParaRPr lang="en-ID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ID" sz="1200" dirty="0">
                <a:solidFill>
                  <a:schemeClr val="tx1"/>
                </a:solidFill>
              </a:rPr>
              <a:t>DLL</a:t>
            </a:r>
          </a:p>
          <a:p>
            <a:endParaRPr lang="en-ID" sz="1200" dirty="0"/>
          </a:p>
          <a:p>
            <a:pPr algn="ctr"/>
            <a:endParaRPr lang="en-ID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49615A8-DA00-23B2-585F-6BEA9A77FAB5}"/>
              </a:ext>
            </a:extLst>
          </p:cNvPr>
          <p:cNvSpPr/>
          <p:nvPr/>
        </p:nvSpPr>
        <p:spPr>
          <a:xfrm>
            <a:off x="1773090" y="3566404"/>
            <a:ext cx="497541" cy="630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A9FA11-1396-154E-239B-39E990293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7048" r="22842" b="39014"/>
          <a:stretch/>
        </p:blipFill>
        <p:spPr>
          <a:xfrm>
            <a:off x="4169151" y="1731865"/>
            <a:ext cx="3595561" cy="3394270"/>
          </a:xfrm>
          <a:prstGeom prst="rect">
            <a:avLst/>
          </a:prstGeom>
        </p:spPr>
      </p:pic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ED125330-EBEA-BCD5-453C-67DA7A684DF7}"/>
              </a:ext>
            </a:extLst>
          </p:cNvPr>
          <p:cNvSpPr/>
          <p:nvPr/>
        </p:nvSpPr>
        <p:spPr>
          <a:xfrm>
            <a:off x="3387690" y="5126135"/>
            <a:ext cx="2424957" cy="634372"/>
          </a:xfrm>
          <a:prstGeom prst="curvedUpArrow">
            <a:avLst>
              <a:gd name="adj1" fmla="val 3198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E4FA570-2B24-83F8-0DFC-B81F43380E24}"/>
              </a:ext>
            </a:extLst>
          </p:cNvPr>
          <p:cNvSpPr/>
          <p:nvPr/>
        </p:nvSpPr>
        <p:spPr>
          <a:xfrm>
            <a:off x="7889169" y="3380912"/>
            <a:ext cx="537883" cy="29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5FF3CE-A1C1-2008-D948-494278BFBEE2}"/>
              </a:ext>
            </a:extLst>
          </p:cNvPr>
          <p:cNvSpPr/>
          <p:nvPr/>
        </p:nvSpPr>
        <p:spPr>
          <a:xfrm>
            <a:off x="8613061" y="2393325"/>
            <a:ext cx="2807016" cy="2346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Dinas Kesehatan (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Puskesmas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DP2KBP3A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Dinas social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Dinas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Pekerjaan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Umum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Pemerintah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Desa</a:t>
            </a: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Posyandu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ID" dirty="0"/>
          </a:p>
          <a:p>
            <a:pPr marL="171450" indent="-171450">
              <a:buFontTx/>
              <a:buChar char="-"/>
            </a:pPr>
            <a:endParaRPr lang="en-ID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ID" sz="1200" dirty="0">
              <a:solidFill>
                <a:schemeClr val="tx1"/>
              </a:solidFill>
            </a:endParaRPr>
          </a:p>
          <a:p>
            <a:endParaRPr lang="en-ID" sz="1200" dirty="0"/>
          </a:p>
          <a:p>
            <a:pPr algn="ctr"/>
            <a:endParaRPr lang="en-ID" dirty="0"/>
          </a:p>
          <a:p>
            <a:pPr algn="ctr"/>
            <a:endParaRPr lang="en-ID" dirty="0"/>
          </a:p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96990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DAAE-9846-D0CB-CDF7-F77160A8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069"/>
            <a:ext cx="7519737" cy="7915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Status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gizi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balita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indeks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BB/U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Puskesmas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Baturusa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Kabupaten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Bangka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Tahun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2020</a:t>
            </a:r>
            <a:endParaRPr lang="en-ID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16701-5575-45C6-EEB2-0C32A2D961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079410"/>
              </p:ext>
            </p:extLst>
          </p:nvPr>
        </p:nvGraphicFramePr>
        <p:xfrm>
          <a:off x="838200" y="990602"/>
          <a:ext cx="11161296" cy="48767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217">
                  <a:extLst>
                    <a:ext uri="{9D8B030D-6E8A-4147-A177-3AD203B41FA5}">
                      <a16:colId xmlns:a16="http://schemas.microsoft.com/office/drawing/2014/main" val="3464366032"/>
                    </a:ext>
                  </a:extLst>
                </a:gridCol>
                <a:gridCol w="2600989">
                  <a:extLst>
                    <a:ext uri="{9D8B030D-6E8A-4147-A177-3AD203B41FA5}">
                      <a16:colId xmlns:a16="http://schemas.microsoft.com/office/drawing/2014/main" val="1445807016"/>
                    </a:ext>
                  </a:extLst>
                </a:gridCol>
                <a:gridCol w="1795315">
                  <a:extLst>
                    <a:ext uri="{9D8B030D-6E8A-4147-A177-3AD203B41FA5}">
                      <a16:colId xmlns:a16="http://schemas.microsoft.com/office/drawing/2014/main" val="537809148"/>
                    </a:ext>
                  </a:extLst>
                </a:gridCol>
                <a:gridCol w="2498938">
                  <a:extLst>
                    <a:ext uri="{9D8B030D-6E8A-4147-A177-3AD203B41FA5}">
                      <a16:colId xmlns:a16="http://schemas.microsoft.com/office/drawing/2014/main" val="640516879"/>
                    </a:ext>
                  </a:extLst>
                </a:gridCol>
                <a:gridCol w="1450217">
                  <a:extLst>
                    <a:ext uri="{9D8B030D-6E8A-4147-A177-3AD203B41FA5}">
                      <a16:colId xmlns:a16="http://schemas.microsoft.com/office/drawing/2014/main" val="3959533889"/>
                    </a:ext>
                  </a:extLst>
                </a:gridCol>
                <a:gridCol w="1365620">
                  <a:extLst>
                    <a:ext uri="{9D8B030D-6E8A-4147-A177-3AD203B41FA5}">
                      <a16:colId xmlns:a16="http://schemas.microsoft.com/office/drawing/2014/main" val="3507044166"/>
                    </a:ext>
                  </a:extLst>
                </a:gridCol>
              </a:tblGrid>
              <a:tr h="84320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Kecamatan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Desa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Puskesmas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Balita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0-59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Ditimbang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Balita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Gizi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Kurang (BB/U)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376654"/>
                  </a:ext>
                </a:extLst>
              </a:tr>
              <a:tr h="309747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endParaRPr lang="en-ID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D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5105102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Baturusa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Baturusa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5298021"/>
                  </a:ext>
                </a:extLst>
              </a:tr>
              <a:tr h="3923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Balunijuk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508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6969269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Pagarawan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7431097"/>
                  </a:ext>
                </a:extLst>
              </a:tr>
              <a:tr h="3923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Riding Panjang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6303672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Jurung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8281306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Kimak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2468418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Jada Bahrin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236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4338779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Anyir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216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2,8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728303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Merawang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162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4806160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Dwi Makmur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294176"/>
                  </a:ext>
                </a:extLst>
              </a:tr>
              <a:tr h="461179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2732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00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063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5B37-15D9-2154-44E7-A2C178FA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069"/>
            <a:ext cx="7471611" cy="79157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Status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gizi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indeks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BB/U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Puskesmas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Baturusa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Kabupaten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Bangka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Tahun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2021</a:t>
            </a:r>
            <a:endParaRPr lang="en-ID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830D90-4CA5-4BFC-FB33-926825C73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38142"/>
              </p:ext>
            </p:extLst>
          </p:nvPr>
        </p:nvGraphicFramePr>
        <p:xfrm>
          <a:off x="838200" y="982640"/>
          <a:ext cx="11129211" cy="51614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6048">
                  <a:extLst>
                    <a:ext uri="{9D8B030D-6E8A-4147-A177-3AD203B41FA5}">
                      <a16:colId xmlns:a16="http://schemas.microsoft.com/office/drawing/2014/main" val="2723180345"/>
                    </a:ext>
                  </a:extLst>
                </a:gridCol>
                <a:gridCol w="2593512">
                  <a:extLst>
                    <a:ext uri="{9D8B030D-6E8A-4147-A177-3AD203B41FA5}">
                      <a16:colId xmlns:a16="http://schemas.microsoft.com/office/drawing/2014/main" val="4289180486"/>
                    </a:ext>
                  </a:extLst>
                </a:gridCol>
                <a:gridCol w="1790154">
                  <a:extLst>
                    <a:ext uri="{9D8B030D-6E8A-4147-A177-3AD203B41FA5}">
                      <a16:colId xmlns:a16="http://schemas.microsoft.com/office/drawing/2014/main" val="2862201871"/>
                    </a:ext>
                  </a:extLst>
                </a:gridCol>
                <a:gridCol w="2491755">
                  <a:extLst>
                    <a:ext uri="{9D8B030D-6E8A-4147-A177-3AD203B41FA5}">
                      <a16:colId xmlns:a16="http://schemas.microsoft.com/office/drawing/2014/main" val="3543295281"/>
                    </a:ext>
                  </a:extLst>
                </a:gridCol>
                <a:gridCol w="1446048">
                  <a:extLst>
                    <a:ext uri="{9D8B030D-6E8A-4147-A177-3AD203B41FA5}">
                      <a16:colId xmlns:a16="http://schemas.microsoft.com/office/drawing/2014/main" val="1687314557"/>
                    </a:ext>
                  </a:extLst>
                </a:gridCol>
                <a:gridCol w="1361694">
                  <a:extLst>
                    <a:ext uri="{9D8B030D-6E8A-4147-A177-3AD203B41FA5}">
                      <a16:colId xmlns:a16="http://schemas.microsoft.com/office/drawing/2014/main" val="95647088"/>
                    </a:ext>
                  </a:extLst>
                </a:gridCol>
              </a:tblGrid>
              <a:tr h="89242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Kecamatan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Desa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Puskesmas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Balita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0-59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Ditimbang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Balita Gizi Kurang (Bb/U)</a:t>
                      </a:r>
                      <a:endParaRPr lang="en-ID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90798"/>
                  </a:ext>
                </a:extLst>
              </a:tr>
              <a:tr h="327829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endParaRPr lang="en-ID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D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9284227"/>
                  </a:ext>
                </a:extLst>
              </a:tr>
              <a:tr h="327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Baturusa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Baturusa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354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2990093"/>
                  </a:ext>
                </a:extLst>
              </a:tr>
              <a:tr h="4152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Balunijuk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461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1210181"/>
                  </a:ext>
                </a:extLst>
              </a:tr>
              <a:tr h="327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Pagarawan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387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3948084"/>
                  </a:ext>
                </a:extLst>
              </a:tr>
              <a:tr h="4152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Riding Panjang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8172559"/>
                  </a:ext>
                </a:extLst>
              </a:tr>
              <a:tr h="327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Jurung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3598168"/>
                  </a:ext>
                </a:extLst>
              </a:tr>
              <a:tr h="327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Kimak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335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2,4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67147"/>
                  </a:ext>
                </a:extLst>
              </a:tr>
              <a:tr h="327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Jada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Bahrin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6,2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4724137"/>
                  </a:ext>
                </a:extLst>
              </a:tr>
              <a:tr h="327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Anyir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03094"/>
                  </a:ext>
                </a:extLst>
              </a:tr>
              <a:tr h="327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Merawang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0071491"/>
                  </a:ext>
                </a:extLst>
              </a:tr>
              <a:tr h="327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Dwi Makmur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ID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6809363"/>
                  </a:ext>
                </a:extLst>
              </a:tr>
              <a:tr h="488101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 </a:t>
                      </a:r>
                      <a:endParaRPr lang="en-ID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ID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2732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</a:t>
                      </a:r>
                      <a:endParaRPr lang="en-ID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0649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080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C0CB-FE94-BEC1-A0E2-11ED04217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069"/>
            <a:ext cx="7481341" cy="940492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Upaya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peduli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memecahkan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Kecamatan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Merawang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Kabupaten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Bangka </a:t>
            </a:r>
            <a:b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B39F7-B328-96FF-5FF6-616794A28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31561"/>
            <a:ext cx="10515600" cy="2840832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1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embangun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rasa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perhatian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kepedulian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kesesama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manusia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membudayakan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saling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membantu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keluarga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kurang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mampu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dan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juga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bantuan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CSR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perusahaan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swasta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bantuan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Baznas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PKH dan BLT  di </a:t>
            </a:r>
            <a:r>
              <a:rPr lang="en-US" sz="1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Desa</a:t>
            </a: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</a:rPr>
              <a:t> Air </a:t>
            </a:r>
            <a:r>
              <a:rPr lang="en-US" sz="1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Anyir</a:t>
            </a:r>
            <a:r>
              <a:rPr lang="en-US" sz="1800" b="1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elakukan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pemberian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PMT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keluarga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mengalami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kekurangan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gizi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sekaligus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memberikan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edukasi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pemahaman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tentang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PMBA;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Komitmen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Masyarakat,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Adanya</a:t>
            </a: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ukungan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diberikan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oleh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pemerintah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daerah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74264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7764E-A4E0-392D-6EDE-58B3B8A7A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7796"/>
            <a:ext cx="10515600" cy="5502407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 sangat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peduli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miskin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disekitarnya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miskin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Ada juga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kerjasama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CSR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dekat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namanya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PJB PLTU,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berupa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diperuntukkan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miskin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ataupun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miskin yang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datang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kunjungan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Ada juga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rakyat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miskin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bantuannya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berupa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sembako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CSR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kampung-kb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PJB PLTU” 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1, 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KB).</a:t>
            </a:r>
          </a:p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“Di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Pemerintah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Desanya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peduli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dibantu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Basnaz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yang di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PKH.” 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5, TP PKK)</a:t>
            </a:r>
          </a:p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90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</a:t>
            </a:r>
            <a:r>
              <a:rPr lang="en-US" sz="19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Puskesmas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pembagian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PMT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berupa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biskuit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PMT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pemulihan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konseling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edukasi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Kami juga punya program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diundang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puskesmas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acara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edukasi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PMBA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menjelaskan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pemberian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usis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bln-2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rutin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anggaran</a:t>
            </a:r>
            <a:r>
              <a:rPr lang="en-US" sz="190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BOK” </a:t>
            </a:r>
            <a:r>
              <a:rPr lang="en-US" sz="19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9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9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 </a:t>
            </a:r>
            <a:r>
              <a:rPr lang="en-US" sz="19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19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9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Puskesmas</a:t>
            </a:r>
            <a:r>
              <a:rPr lang="en-US" sz="19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19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Kader-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kampung-kb. Kita Alhamdulillah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buruk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sosialisasi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penyuluhannya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air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rabu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skrening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kader-kader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kerumah-rumah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mendatangi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rumah-rumah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Ibu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hamil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punya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Pada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scerening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disampaikan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anak-anak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masa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pertumbuhan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4, 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Ketua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KB).</a:t>
            </a:r>
            <a:endParaRPr lang="en-US" sz="19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Upaya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Dinas Kesehatan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berupa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pemberian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pemantauan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suplementasi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Vitamin A,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suplementasi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Fe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tablet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tambah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darah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ibu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hamil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remaja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putri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tatalaksana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buruk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sasaran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nanti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dilatih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team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Puskesmas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dokter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perawat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tenaga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tatalaksana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programnya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Dinas Kesehatan </a:t>
            </a:r>
            <a:r>
              <a:rPr lang="en-US" sz="19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Provinsi</a:t>
            </a:r>
            <a:r>
              <a:rPr lang="en-US" sz="19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6, 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Dinkes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Kabupaten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ID" sz="19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D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496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522D-6DCD-44B5-6128-C08768DE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251"/>
            <a:ext cx="7487653" cy="791571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Strategi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Puskesmas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mengelola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masalah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balita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gizi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kurang</a:t>
            </a:r>
            <a:endParaRPr lang="en-ID" sz="24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5E61C-8ACA-337F-C7AD-43C7E4138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1. </a:t>
            </a:r>
            <a:r>
              <a:rPr lang="en-ID" sz="4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Melibatkan</a:t>
            </a: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4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masyarakat</a:t>
            </a: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4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4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pelaksana</a:t>
            </a: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program </a:t>
            </a:r>
            <a:r>
              <a:rPr lang="en-ID" sz="4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misalnya</a:t>
            </a: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4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4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melatih</a:t>
            </a: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4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kader</a:t>
            </a: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4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kesehatan</a:t>
            </a:r>
            <a:endParaRPr lang="en-US" sz="4300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“Peran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sangat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sangat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berpartisipasi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gizinya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bidannya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pokja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kampung-kb,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ibu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hamil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ibu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adanya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kunjungan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lansia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5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1, </a:t>
            </a:r>
            <a:r>
              <a:rPr lang="en-US" sz="35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KB)</a:t>
            </a:r>
            <a:endParaRPr lang="en-ID" sz="35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35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Strateginya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melatih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kali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setahun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menganggarkan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sendiri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khusus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kadernya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Pernah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mengundang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35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5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3, </a:t>
            </a:r>
            <a:r>
              <a:rPr lang="en-US" sz="35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spcAft>
                <a:spcPts val="800"/>
              </a:spcAft>
              <a:buNone/>
              <a:tabLst>
                <a:tab pos="540385" algn="l"/>
              </a:tabLst>
            </a:pPr>
            <a:r>
              <a:rPr lang="en-US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Puskesmas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bekerjasama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pemerintah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mendukung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berpartisipasi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</a:t>
            </a: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4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membina</a:t>
            </a: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kader-kader</a:t>
            </a:r>
            <a:r>
              <a:rPr lang="en-ID" sz="4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Dilihat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aktifnya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menunjukkan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hidupnya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3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43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</a:t>
            </a:r>
            <a:r>
              <a:rPr lang="en-ID" sz="29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9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37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mengadakan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sosialisasi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kami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undang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punya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ibu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sedang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hamil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Narasumber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panggil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Dinas Kesehatan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pandangan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Ibu-Ibu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mendidik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kehamilan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Kami juga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luar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berupa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Kalau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pemeriksaan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ibu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hamil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pemeriksaan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lansia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lain-lain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dana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37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7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37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7, </a:t>
            </a:r>
            <a:r>
              <a:rPr lang="en-US" sz="37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Sekretaris</a:t>
            </a:r>
            <a:r>
              <a:rPr lang="en-US" sz="37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37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D" sz="37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“Banyak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sekali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-kb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mempunyai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saja,contohnya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dulu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kampung-kb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kunjungan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sedikit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sekali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sekarang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Ibu-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ibu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punya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membawa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37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7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37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10, Kader </a:t>
            </a:r>
            <a:r>
              <a:rPr lang="en-US" sz="37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37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D" sz="37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pemberian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dananya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Kader-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kunjungan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rumah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screening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terpantau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masyarakatnya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Konseling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pranikah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juga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 program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kerjasama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00" i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3700" i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KUA”</a:t>
            </a:r>
            <a:r>
              <a:rPr lang="en-US" sz="37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7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informan</a:t>
            </a:r>
            <a:r>
              <a:rPr lang="en-US" sz="37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4, </a:t>
            </a:r>
            <a:r>
              <a:rPr lang="en-US" sz="3700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Ketua</a:t>
            </a:r>
            <a:r>
              <a:rPr lang="en-US" sz="37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KB).</a:t>
            </a:r>
            <a:endParaRPr lang="en-ID" sz="37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endParaRPr lang="en-US" sz="29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endParaRPr lang="en-ID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685498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ABBB40-AD84-EA42-A6FD-6B8F9E5FF291}"/>
              </a:ext>
            </a:extLst>
          </p:cNvPr>
          <p:cNvGrpSpPr/>
          <p:nvPr/>
        </p:nvGrpSpPr>
        <p:grpSpPr>
          <a:xfrm>
            <a:off x="4235491" y="309895"/>
            <a:ext cx="3419224" cy="856011"/>
            <a:chOff x="4368800" y="2552700"/>
            <a:chExt cx="3454400" cy="7112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4490928-2CB1-8F41-BA27-A7487A99D3F4}"/>
                </a:ext>
              </a:extLst>
            </p:cNvPr>
            <p:cNvSpPr/>
            <p:nvPr/>
          </p:nvSpPr>
          <p:spPr>
            <a:xfrm>
              <a:off x="4368800" y="2552700"/>
              <a:ext cx="3454400" cy="7112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B18B52-E668-8E4B-9132-48B193DA837C}"/>
                </a:ext>
              </a:extLst>
            </p:cNvPr>
            <p:cNvSpPr txBox="1"/>
            <p:nvPr/>
          </p:nvSpPr>
          <p:spPr>
            <a:xfrm>
              <a:off x="4624146" y="2718525"/>
              <a:ext cx="2976619" cy="290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PEMBAHASAN</a:t>
              </a:r>
            </a:p>
          </p:txBody>
        </p:sp>
      </p:grpSp>
      <p:grpSp>
        <p:nvGrpSpPr>
          <p:cNvPr id="8" name="Google Shape;168;p9">
            <a:extLst>
              <a:ext uri="{FF2B5EF4-FFF2-40B4-BE49-F238E27FC236}">
                <a16:creationId xmlns:a16="http://schemas.microsoft.com/office/drawing/2014/main" id="{B1592F3F-14DF-8F46-91A9-959B5236975C}"/>
              </a:ext>
            </a:extLst>
          </p:cNvPr>
          <p:cNvGrpSpPr/>
          <p:nvPr/>
        </p:nvGrpSpPr>
        <p:grpSpPr>
          <a:xfrm>
            <a:off x="135330" y="1917310"/>
            <a:ext cx="3419227" cy="4226815"/>
            <a:chOff x="0" y="1383"/>
            <a:chExt cx="5161989" cy="3065552"/>
          </a:xfrm>
        </p:grpSpPr>
        <p:sp>
          <p:nvSpPr>
            <p:cNvPr id="9" name="Google Shape;169;p9">
              <a:extLst>
                <a:ext uri="{FF2B5EF4-FFF2-40B4-BE49-F238E27FC236}">
                  <a16:creationId xmlns:a16="http://schemas.microsoft.com/office/drawing/2014/main" id="{79CFECEC-19FC-BC49-B4A4-F7447A88A7DA}"/>
                </a:ext>
              </a:extLst>
            </p:cNvPr>
            <p:cNvSpPr/>
            <p:nvPr/>
          </p:nvSpPr>
          <p:spPr>
            <a:xfrm>
              <a:off x="0" y="1851893"/>
              <a:ext cx="5161989" cy="1215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;p9">
              <a:extLst>
                <a:ext uri="{FF2B5EF4-FFF2-40B4-BE49-F238E27FC236}">
                  <a16:creationId xmlns:a16="http://schemas.microsoft.com/office/drawing/2014/main" id="{E78DF19E-7D54-B242-A013-D86516E8BA59}"/>
                </a:ext>
              </a:extLst>
            </p:cNvPr>
            <p:cNvSpPr txBox="1"/>
            <p:nvPr/>
          </p:nvSpPr>
          <p:spPr>
            <a:xfrm>
              <a:off x="0" y="1473861"/>
              <a:ext cx="5161989" cy="1488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550" tIns="99550" rIns="99550" bIns="99550" anchor="ctr" anchorCtr="0">
              <a:noAutofit/>
            </a:bodyPr>
            <a:lstStyle/>
            <a:p>
              <a:pPr lvl="0" algn="just"/>
              <a:endParaRPr lang="en-US" sz="1400" dirty="0"/>
            </a:p>
          </p:txBody>
        </p:sp>
        <p:sp>
          <p:nvSpPr>
            <p:cNvPr id="11" name="Google Shape;171;p9">
              <a:extLst>
                <a:ext uri="{FF2B5EF4-FFF2-40B4-BE49-F238E27FC236}">
                  <a16:creationId xmlns:a16="http://schemas.microsoft.com/office/drawing/2014/main" id="{50FF63FF-0E54-FB4B-91C9-C2CB3A40B22E}"/>
                </a:ext>
              </a:extLst>
            </p:cNvPr>
            <p:cNvSpPr/>
            <p:nvPr/>
          </p:nvSpPr>
          <p:spPr>
            <a:xfrm rot="10800000">
              <a:off x="0" y="1383"/>
              <a:ext cx="5161989" cy="186873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2;p9">
              <a:extLst>
                <a:ext uri="{FF2B5EF4-FFF2-40B4-BE49-F238E27FC236}">
                  <a16:creationId xmlns:a16="http://schemas.microsoft.com/office/drawing/2014/main" id="{C2D59A41-D7CB-5343-A31E-0C073BBA88EE}"/>
                </a:ext>
              </a:extLst>
            </p:cNvPr>
            <p:cNvSpPr txBox="1"/>
            <p:nvPr/>
          </p:nvSpPr>
          <p:spPr>
            <a:xfrm>
              <a:off x="0" y="1383"/>
              <a:ext cx="5161989" cy="121424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9550" tIns="99550" rIns="99550" bIns="99550" anchor="ctr" anchorCtr="0">
              <a:noAutofit/>
            </a:bodyPr>
            <a:lstStyle/>
            <a:p>
              <a:pPr lvl="0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Peran </a:t>
              </a:r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pemberdayaan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masyarakat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oogle Shape;168;p9">
            <a:extLst>
              <a:ext uri="{FF2B5EF4-FFF2-40B4-BE49-F238E27FC236}">
                <a16:creationId xmlns:a16="http://schemas.microsoft.com/office/drawing/2014/main" id="{05ECBD78-E071-EB4D-80CD-0A964C970550}"/>
              </a:ext>
            </a:extLst>
          </p:cNvPr>
          <p:cNvGrpSpPr/>
          <p:nvPr/>
        </p:nvGrpSpPr>
        <p:grpSpPr>
          <a:xfrm>
            <a:off x="4386388" y="1918297"/>
            <a:ext cx="3419224" cy="4225828"/>
            <a:chOff x="0" y="1383"/>
            <a:chExt cx="5161989" cy="3162155"/>
          </a:xfrm>
        </p:grpSpPr>
        <p:sp>
          <p:nvSpPr>
            <p:cNvPr id="21" name="Google Shape;169;p9">
              <a:extLst>
                <a:ext uri="{FF2B5EF4-FFF2-40B4-BE49-F238E27FC236}">
                  <a16:creationId xmlns:a16="http://schemas.microsoft.com/office/drawing/2014/main" id="{98D745B2-E3AC-4A4F-B16D-A42B8E67DCB7}"/>
                </a:ext>
              </a:extLst>
            </p:cNvPr>
            <p:cNvSpPr/>
            <p:nvPr/>
          </p:nvSpPr>
          <p:spPr>
            <a:xfrm>
              <a:off x="0" y="1851893"/>
              <a:ext cx="5161989" cy="1215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0;p9">
              <a:extLst>
                <a:ext uri="{FF2B5EF4-FFF2-40B4-BE49-F238E27FC236}">
                  <a16:creationId xmlns:a16="http://schemas.microsoft.com/office/drawing/2014/main" id="{4F4A2372-BE59-BC47-B824-A4C0EBBE95B8}"/>
                </a:ext>
              </a:extLst>
            </p:cNvPr>
            <p:cNvSpPr txBox="1"/>
            <p:nvPr/>
          </p:nvSpPr>
          <p:spPr>
            <a:xfrm>
              <a:off x="0" y="1851893"/>
              <a:ext cx="5161989" cy="13116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9550" tIns="99550" rIns="99550" bIns="99550" anchor="ctr" anchorCtr="0">
              <a:noAutofit/>
            </a:bodyPr>
            <a:lstStyle/>
            <a:p>
              <a:pPr lvl="0" algn="just"/>
              <a:endParaRPr lang="en-US" sz="1400" dirty="0"/>
            </a:p>
          </p:txBody>
        </p:sp>
        <p:sp>
          <p:nvSpPr>
            <p:cNvPr id="23" name="Google Shape;171;p9">
              <a:extLst>
                <a:ext uri="{FF2B5EF4-FFF2-40B4-BE49-F238E27FC236}">
                  <a16:creationId xmlns:a16="http://schemas.microsoft.com/office/drawing/2014/main" id="{0D0BC01B-0498-1D4B-BCA6-FC4DB2F54B30}"/>
                </a:ext>
              </a:extLst>
            </p:cNvPr>
            <p:cNvSpPr/>
            <p:nvPr/>
          </p:nvSpPr>
          <p:spPr>
            <a:xfrm rot="10800000">
              <a:off x="0" y="1383"/>
              <a:ext cx="5161989" cy="186873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168;p9">
            <a:extLst>
              <a:ext uri="{FF2B5EF4-FFF2-40B4-BE49-F238E27FC236}">
                <a16:creationId xmlns:a16="http://schemas.microsoft.com/office/drawing/2014/main" id="{A7C3316D-F483-2F4D-BBA9-93E69D4E93A7}"/>
              </a:ext>
            </a:extLst>
          </p:cNvPr>
          <p:cNvGrpSpPr/>
          <p:nvPr/>
        </p:nvGrpSpPr>
        <p:grpSpPr>
          <a:xfrm>
            <a:off x="8511887" y="1917311"/>
            <a:ext cx="3419224" cy="4173830"/>
            <a:chOff x="0" y="1383"/>
            <a:chExt cx="5161989" cy="3065552"/>
          </a:xfrm>
        </p:grpSpPr>
        <p:sp>
          <p:nvSpPr>
            <p:cNvPr id="29" name="Google Shape;169;p9">
              <a:extLst>
                <a:ext uri="{FF2B5EF4-FFF2-40B4-BE49-F238E27FC236}">
                  <a16:creationId xmlns:a16="http://schemas.microsoft.com/office/drawing/2014/main" id="{03147ACB-AC5B-3247-A375-B876151725EF}"/>
                </a:ext>
              </a:extLst>
            </p:cNvPr>
            <p:cNvSpPr/>
            <p:nvPr/>
          </p:nvSpPr>
          <p:spPr>
            <a:xfrm>
              <a:off x="0" y="1851893"/>
              <a:ext cx="5161989" cy="1215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1;p9">
              <a:extLst>
                <a:ext uri="{FF2B5EF4-FFF2-40B4-BE49-F238E27FC236}">
                  <a16:creationId xmlns:a16="http://schemas.microsoft.com/office/drawing/2014/main" id="{BCD4B250-EFEC-A14B-9C93-55966ED26731}"/>
                </a:ext>
              </a:extLst>
            </p:cNvPr>
            <p:cNvSpPr/>
            <p:nvPr/>
          </p:nvSpPr>
          <p:spPr>
            <a:xfrm rot="10800000">
              <a:off x="0" y="1383"/>
              <a:ext cx="5161989" cy="186873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1292FF8-3071-FF37-1430-9195187196F1}"/>
              </a:ext>
            </a:extLst>
          </p:cNvPr>
          <p:cNvSpPr txBox="1"/>
          <p:nvPr/>
        </p:nvSpPr>
        <p:spPr>
          <a:xfrm>
            <a:off x="272921" y="4497054"/>
            <a:ext cx="314404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Taylor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Reinke (1994),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Efektivitas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efisiensi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pelayanan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kesehatan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terlihat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adanya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keterlibatan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masyarakat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didalamnya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7AEE28-C323-0302-6214-A7EC06F3AD4E}"/>
              </a:ext>
            </a:extLst>
          </p:cNvPr>
          <p:cNvSpPr txBox="1"/>
          <p:nvPr/>
        </p:nvSpPr>
        <p:spPr>
          <a:xfrm>
            <a:off x="4575007" y="2522400"/>
            <a:ext cx="3230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pendampingan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pembinaan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kader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609AE0-0F6E-DC74-D06E-5FB31DE62031}"/>
              </a:ext>
            </a:extLst>
          </p:cNvPr>
          <p:cNvSpPr txBox="1"/>
          <p:nvPr/>
        </p:nvSpPr>
        <p:spPr>
          <a:xfrm>
            <a:off x="8700506" y="2458728"/>
            <a:ext cx="3230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Petugas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Kesehatan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4389C4-DBD1-0B4C-08B3-AA24DE907CC5}"/>
              </a:ext>
            </a:extLst>
          </p:cNvPr>
          <p:cNvSpPr txBox="1"/>
          <p:nvPr/>
        </p:nvSpPr>
        <p:spPr>
          <a:xfrm>
            <a:off x="4575007" y="4479138"/>
            <a:ext cx="274019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Siswanti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 al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., (2016)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pendampingan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sosial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strategi yang sangat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menentukan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keberhasilan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pemberdayaan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DF528D-67A8-EBAA-1CE1-864C9A19CFF7}"/>
              </a:ext>
            </a:extLst>
          </p:cNvPr>
          <p:cNvSpPr txBox="1"/>
          <p:nvPr/>
        </p:nvSpPr>
        <p:spPr>
          <a:xfrm>
            <a:off x="8663159" y="4557124"/>
            <a:ext cx="29326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Hestuningtyas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(2013) yang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menunjukan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perilaku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ibu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penyuluhan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36059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02"/>
    </mc:Choice>
    <mc:Fallback xmlns="">
      <p:transition spd="slow" advTm="18500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87" y="914400"/>
            <a:ext cx="11031307" cy="542223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1. Belum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optimalnya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kegiatan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sekretariat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Kampung KB, jam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pelayanan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Kampung KB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buka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tiap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kerja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karena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sarana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prasarana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belum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memadai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 marL="0" indent="0"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 Peran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kader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kesehatan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bisa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merangkap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orang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kader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bisa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merangkap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anggota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PKK,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kader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pendampingan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keluarga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RT.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melaksanakan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tugasnya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kader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kesehatan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mendapatkan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uang transport. Masih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lemahnya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rekrutmen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Kampung KB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kontrak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jelas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kader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pemerintah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desa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Petugas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bertugas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menunjukan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keaktifan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menfasilitasi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dimasyarakat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strategis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meskipun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penghambat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kebiasaan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suami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merokok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malasnya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ibu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membawa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anaknya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posyandu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kebiasaan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anak-anak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jajan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Upaya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peduli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memecahkan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membudayakan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saling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swasta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Baznas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BLT  dan PKH. 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Strategi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Puskesmas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perawat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bersama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tergabung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pemberdayaan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KB.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etugas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termasuk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kampung KB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melaksanakan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program-program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khususnya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upaya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  <a:tabLst>
                <a:tab pos="180340" algn="l"/>
                <a:tab pos="27051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nip Diagonal Corner Rectangle 3"/>
          <p:cNvSpPr/>
          <p:nvPr/>
        </p:nvSpPr>
        <p:spPr>
          <a:xfrm>
            <a:off x="968188" y="144380"/>
            <a:ext cx="3443391" cy="609599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802622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88" y="866275"/>
            <a:ext cx="10515600" cy="5325978"/>
          </a:xfrm>
        </p:spPr>
        <p:txBody>
          <a:bodyPr>
            <a:normAutofit fontScale="85000" lnSpcReduction="20000"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Pemerintah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dukungan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pemberdayaan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Kampung KB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alokasi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dana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memenuhi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sarana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prasarana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diperlukan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Sekretariat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Kampung KB dan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merekrut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tentunya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kriteria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asal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rekrut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adanya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hak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kewajiban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insentif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diterima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Membangun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kerjasama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lintas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sektor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Dinas Kesehatan, Dinas Pendidikan dan BKKBN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1000 HPK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upaya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komprehensif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kerjasama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multisektor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Mengadaan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penyuluhan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rutin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mengadakan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perlombaan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dilakukannya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kajian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lanjut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komitmen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politik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pemerintah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Kecamatan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Merawang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Kabupaten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Bangka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menggali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fenomena-fenomena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nip Diagonal Corner Rectangle 3"/>
          <p:cNvSpPr/>
          <p:nvPr/>
        </p:nvSpPr>
        <p:spPr>
          <a:xfrm>
            <a:off x="968188" y="176464"/>
            <a:ext cx="3765177" cy="68981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SARAN</a:t>
            </a:r>
          </a:p>
        </p:txBody>
      </p:sp>
    </p:spTree>
    <p:extLst>
      <p:ext uri="{BB962C8B-B14F-4D97-AF65-F5344CB8AC3E}">
        <p14:creationId xmlns:p14="http://schemas.microsoft.com/office/powerpoint/2010/main" val="3254151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EF8F-250E-8943-9CBC-E929883E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116" y="191069"/>
            <a:ext cx="7908851" cy="791571"/>
          </a:xfrm>
        </p:spPr>
        <p:txBody>
          <a:bodyPr/>
          <a:lstStyle/>
          <a:p>
            <a:pPr algn="ctr"/>
            <a:r>
              <a:rPr lang="en-US" dirty="0"/>
              <a:t>DOKUMENTASI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BC4807-B454-D78C-D05B-B786A29B4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561" t="3905" r="25741" b="6351"/>
          <a:stretch/>
        </p:blipFill>
        <p:spPr>
          <a:xfrm>
            <a:off x="214432" y="878304"/>
            <a:ext cx="2961905" cy="524576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BDF174-5D42-F512-3555-10193FA4E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67" t="4715" r="24408" b="8027"/>
          <a:stretch/>
        </p:blipFill>
        <p:spPr>
          <a:xfrm>
            <a:off x="3176337" y="854188"/>
            <a:ext cx="5281863" cy="5293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8AFA96-52AF-AE85-A9C9-C036274734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58" t="7347" r="28947" b="11736"/>
          <a:stretch/>
        </p:blipFill>
        <p:spPr>
          <a:xfrm>
            <a:off x="8458200" y="926535"/>
            <a:ext cx="3733800" cy="52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3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8"/>
    </mc:Choice>
    <mc:Fallback xmlns="">
      <p:transition spd="slow" advTm="685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096000" y="310583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366825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14951634"/>
              </p:ext>
            </p:extLst>
          </p:nvPr>
        </p:nvGraphicFramePr>
        <p:xfrm>
          <a:off x="3287842" y="562827"/>
          <a:ext cx="7548283" cy="521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30842" y="3498185"/>
            <a:ext cx="6082554" cy="235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0385" algn="just">
              <a:lnSpc>
                <a:spcPct val="150000"/>
              </a:lnSpc>
              <a:spcAft>
                <a:spcPts val="600"/>
              </a:spcAft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pemberdayaan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tenaga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malnutrisi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khususnya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Kecamatan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Merawang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Kabupaten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Bangka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Provinsi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Kepulauan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Bangka Belitung?</a:t>
            </a:r>
            <a:endParaRPr lang="en-ID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3518" y="1568841"/>
            <a:ext cx="53463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Rumusan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Masalah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486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0047" y="222206"/>
            <a:ext cx="81534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TUJUAN PENELITIAN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27FD9-7ECE-4AB4-8AB6-E08FD25F49B9}"/>
              </a:ext>
            </a:extLst>
          </p:cNvPr>
          <p:cNvSpPr/>
          <p:nvPr/>
        </p:nvSpPr>
        <p:spPr>
          <a:xfrm>
            <a:off x="3103417" y="683871"/>
            <a:ext cx="8853055" cy="5550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TUJUAN 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enemukan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aktor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pemerintah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provinsi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kabupaten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Puskesmas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peduli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membawa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program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bertujuan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TUJUAN KHUSUS</a:t>
            </a:r>
            <a:endParaRPr lang="en-US" sz="24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Menemukan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sehari-hari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dianggap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menghambat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Mengkaji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pemberdayaan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tenaga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ngkaji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status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perkecamatan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Kabupaten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Bangka.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Mengidentifikasi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dampak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pemberdayaan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tenaga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Kecamatan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Merawang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Kabupaten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Bangka. 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algn="ctr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02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Tinjauan</a:t>
            </a:r>
            <a:r>
              <a:rPr lang="en-US" dirty="0">
                <a:solidFill>
                  <a:schemeClr val="tx1"/>
                </a:solidFill>
              </a:rPr>
              <a:t> Pustaka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7" y="982639"/>
            <a:ext cx="8908952" cy="537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uble Wave 12">
            <a:extLst>
              <a:ext uri="{FF2B5EF4-FFF2-40B4-BE49-F238E27FC236}">
                <a16:creationId xmlns:a16="http://schemas.microsoft.com/office/drawing/2014/main" id="{C77E1C52-4830-4390-A25C-3A4A643D0418}"/>
              </a:ext>
            </a:extLst>
          </p:cNvPr>
          <p:cNvSpPr/>
          <p:nvPr/>
        </p:nvSpPr>
        <p:spPr>
          <a:xfrm>
            <a:off x="7509164" y="463899"/>
            <a:ext cx="4225636" cy="893846"/>
          </a:xfrm>
          <a:prstGeom prst="doubleWav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Kerangka</a:t>
            </a:r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Konsep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0286" y="2267211"/>
            <a:ext cx="6047884" cy="26275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>
              <a:lnSpc>
                <a:spcPct val="107000"/>
              </a:lnSpc>
            </a:pP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US" sz="1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Pemberdayaan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Masyarakat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 Kesehatan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TP PKK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Aparat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Tenaga Kesehatan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Perawat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05548" y="3235187"/>
            <a:ext cx="4096166" cy="6915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Status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Malnutrisi</a:t>
            </a:r>
            <a:endParaRPr lang="en-US" sz="3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6569331" y="3442446"/>
            <a:ext cx="946999" cy="309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3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19818CB-39BD-44D4-8FEE-AC2AB193E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440304"/>
              </p:ext>
            </p:extLst>
          </p:nvPr>
        </p:nvGraphicFramePr>
        <p:xfrm>
          <a:off x="3306617" y="299803"/>
          <a:ext cx="8559595" cy="564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BD2170D3-8EAB-4FBA-9088-D5829DDE2C3A}"/>
              </a:ext>
            </a:extLst>
          </p:cNvPr>
          <p:cNvSpPr/>
          <p:nvPr/>
        </p:nvSpPr>
        <p:spPr>
          <a:xfrm>
            <a:off x="6338690" y="1105230"/>
            <a:ext cx="1247724" cy="958229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82006" y="2297415"/>
            <a:ext cx="9590808" cy="4260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71500" algn="l"/>
              </a:tabLs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TP PKK,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aparat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penyuluh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KB,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petugas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perawat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71500" algn="l"/>
              </a:tabLs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kebiasaan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sehari-hari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dianggap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menghambat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sehat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71500" algn="l"/>
              </a:tabLs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status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perkecamatan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Kabupaten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Bangka</a:t>
            </a:r>
            <a:endParaRPr lang="en-ID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71500" algn="l"/>
              </a:tabLs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upaya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peduli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memecahkan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571500" algn="l"/>
              </a:tabLs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strategi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Puskesmas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mengelola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balita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gizi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dampak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pemberdayaan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tenaga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kesehatan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menanggulangi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malnutrisi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Anyir</a:t>
            </a:r>
            <a:endParaRPr lang="en-ID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571500" algn="l"/>
              </a:tabLs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367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0059" y="976168"/>
            <a:ext cx="7691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416620" y="2190719"/>
            <a:ext cx="1714375" cy="1791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Keabsahan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Etika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9664" y="4400219"/>
            <a:ext cx="2093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kasus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desain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kasus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tunggal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terjalin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35884" y="4400219"/>
            <a:ext cx="176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Ds. Air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Anyir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Merawang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Bangka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Mei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37629" y="4413920"/>
            <a:ext cx="176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Orang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39374" y="4413920"/>
            <a:ext cx="2091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Pedoman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wawancara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lembar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informed consent,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foto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audio recorder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426231" y="4413920"/>
            <a:ext cx="176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Triangulasi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Approval, 02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Februari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39416" y="2190719"/>
            <a:ext cx="1714375" cy="17917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Rancangan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983717" y="2190719"/>
            <a:ext cx="1714375" cy="17917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Lokasi dan Waktu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128018" y="2190720"/>
            <a:ext cx="1714375" cy="1791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72319" y="2190720"/>
            <a:ext cx="1714375" cy="17917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Instrumen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Cara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Pengumpulan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27131" y="331483"/>
            <a:ext cx="3744416" cy="4294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94980" y="96688"/>
            <a:ext cx="341921" cy="32657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4C5695-95C8-4745-8C4F-1D8D739C0C93}" type="slidenum">
              <a:rPr lang="en-IN" smtClean="0"/>
              <a:pPr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91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/>
          <a:srcRect l="9357" t="10603" r="33199" b="11816"/>
          <a:stretch/>
        </p:blipFill>
        <p:spPr bwMode="auto">
          <a:xfrm>
            <a:off x="0" y="161364"/>
            <a:ext cx="12088906" cy="61587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766844" y="255494"/>
            <a:ext cx="5147250" cy="685801"/>
            <a:chOff x="34024" y="434075"/>
            <a:chExt cx="4843960" cy="64354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34024" y="434075"/>
              <a:ext cx="4843960" cy="643547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873" y="452924"/>
              <a:ext cx="4806262" cy="60584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err="1">
                  <a:solidFill>
                    <a:schemeClr val="tx1"/>
                  </a:solidFill>
                </a:rPr>
                <a:t>Gambaran</a:t>
              </a:r>
              <a:r>
                <a:rPr lang="en-US" sz="2400" b="1" kern="1200" dirty="0">
                  <a:solidFill>
                    <a:schemeClr val="tx1"/>
                  </a:solidFill>
                </a:rPr>
                <a:t> </a:t>
              </a:r>
              <a:r>
                <a:rPr lang="en-US" sz="2400" b="1" kern="1200" dirty="0" err="1">
                  <a:solidFill>
                    <a:schemeClr val="tx1"/>
                  </a:solidFill>
                </a:rPr>
                <a:t>Umum</a:t>
              </a:r>
              <a:r>
                <a:rPr lang="en-US" sz="2400" b="1" kern="1200" dirty="0">
                  <a:solidFill>
                    <a:schemeClr val="tx1"/>
                  </a:solidFill>
                </a:rPr>
                <a:t> </a:t>
              </a:r>
              <a:r>
                <a:rPr lang="en-US" sz="2400" b="1" kern="1200" dirty="0" err="1">
                  <a:solidFill>
                    <a:schemeClr val="tx1"/>
                  </a:solidFill>
                </a:rPr>
                <a:t>Lokasi</a:t>
              </a:r>
              <a:r>
                <a:rPr lang="en-US" sz="2400" b="1" kern="1200" dirty="0">
                  <a:solidFill>
                    <a:schemeClr val="tx1"/>
                  </a:solidFill>
                </a:rPr>
                <a:t> </a:t>
              </a:r>
              <a:r>
                <a:rPr lang="en-US" sz="2400" b="1" kern="1200" dirty="0" err="1">
                  <a:solidFill>
                    <a:schemeClr val="tx1"/>
                  </a:solidFill>
                </a:rPr>
                <a:t>Penelitia</a:t>
              </a:r>
              <a:r>
                <a:rPr lang="en-US" sz="2400" b="1" dirty="0" err="1">
                  <a:solidFill>
                    <a:schemeClr val="tx1"/>
                  </a:solidFill>
                </a:rPr>
                <a:t>n</a:t>
              </a:r>
              <a:endParaRPr lang="en-US" sz="24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447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69FC18F-DE1D-4FA9-9A8E-2042E34987F2}" vid="{0C8266A3-84C3-4ADA-825E-2EF4B6E236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6090</TotalTime>
  <Words>3422</Words>
  <Application>Microsoft Office PowerPoint</Application>
  <PresentationFormat>Widescreen</PresentationFormat>
  <Paragraphs>452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Segoe UI Light</vt:lpstr>
      <vt:lpstr>Times New Roman</vt:lpstr>
      <vt:lpstr>Office Theme</vt:lpstr>
      <vt:lpstr>PowerPoint Presentation</vt:lpstr>
      <vt:lpstr>Latar Belakang</vt:lpstr>
      <vt:lpstr>PowerPoint Presentation</vt:lpstr>
      <vt:lpstr>PowerPoint Presentation</vt:lpstr>
      <vt:lpstr>Tinjauan Pustaka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Wawancara terkait keberadaan Aktor:</vt:lpstr>
      <vt:lpstr>Kerja team Kampung KB;</vt:lpstr>
      <vt:lpstr>PowerPoint Presentation</vt:lpstr>
      <vt:lpstr>Partisipasi Lembaga dalam upaya menanggulangi balita gizi kurang</vt:lpstr>
      <vt:lpstr>Wawancara terkait keberadaan Kampung KB;</vt:lpstr>
      <vt:lpstr>Kerja gotong royong;</vt:lpstr>
      <vt:lpstr>Kebiasaan masyarakat yang dianggap menghambat budaya hidup sehat </vt:lpstr>
      <vt:lpstr>Status Gizi tingkat provinsi</vt:lpstr>
      <vt:lpstr>PowerPoint Presentation</vt:lpstr>
      <vt:lpstr>Status gizi balita berdasarkan indeks BB/U menurut Puskesmas Baturusa Kabupaten Bangka Tahun 2020</vt:lpstr>
      <vt:lpstr>Status gizi berdasarkan indeks BB/U menurut Puskesmas Baturusa Kabupaten Bangka Tahun 2021</vt:lpstr>
      <vt:lpstr>Upaya masyarakat untuk peduli dan cara memecahkan masalah balita gizi kurang di Desa Air Anyir Kecamatan Merawang Kabupaten Bangka  </vt:lpstr>
      <vt:lpstr>PowerPoint Presentation</vt:lpstr>
      <vt:lpstr>Strategi Puskesmas untuk mengelola masalah  balita gizi kurang</vt:lpstr>
      <vt:lpstr>PowerPoint Presentation</vt:lpstr>
      <vt:lpstr>PowerPoint Presentation</vt:lpstr>
      <vt:lpstr>PowerPoint Presentation</vt:lpstr>
      <vt:lpstr>DOKUMENTASI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Windows</dc:creator>
  <cp:lastModifiedBy>SYAMSINAR YUDI</cp:lastModifiedBy>
  <cp:revision>54</cp:revision>
  <dcterms:created xsi:type="dcterms:W3CDTF">2018-09-20T06:18:13Z</dcterms:created>
  <dcterms:modified xsi:type="dcterms:W3CDTF">2022-09-18T09:57:15Z</dcterms:modified>
</cp:coreProperties>
</file>